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288000" cy="10287000"/>
  <p:notesSz cx="6858000" cy="9144000"/>
  <p:embeddedFontLs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Evolventa" panose="020B0604020202020204" charset="0"/>
      <p:regular r:id="rId16"/>
    </p:embeddedFont>
    <p:embeddedFont>
      <p:font typeface="Evolventa Bold" panose="020B0604020202020204" charset="0"/>
      <p:regular r:id="rId17"/>
    </p:embeddedFont>
    <p:embeddedFont>
      <p:font typeface="Jura" panose="020B0604020202020204" charset="0"/>
      <p:regular r:id="rId18"/>
    </p:embeddedFont>
    <p:embeddedFont>
      <p:font typeface="Jura Bold" panose="020B0604020202020204" charset="0"/>
      <p:regular r:id="rId19"/>
    </p:embeddedFont>
    <p:embeddedFont>
      <p:font typeface="TT Interphases Bold" panose="020B0604020202020204" charset="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>
        <p:scale>
          <a:sx n="33" d="100"/>
          <a:sy n="33" d="100"/>
        </p:scale>
        <p:origin x="2856" y="73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2738184" y="-5638509"/>
            <a:ext cx="17012157" cy="17259226"/>
          </a:xfrm>
          <a:custGeom>
            <a:avLst/>
            <a:gdLst/>
            <a:ahLst/>
            <a:cxnLst/>
            <a:rect l="l" t="t" r="r" b="b"/>
            <a:pathLst>
              <a:path w="17012157" h="17259226">
                <a:moveTo>
                  <a:pt x="0" y="0"/>
                </a:moveTo>
                <a:lnTo>
                  <a:pt x="17012157" y="0"/>
                </a:lnTo>
                <a:lnTo>
                  <a:pt x="17012157" y="17259226"/>
                </a:lnTo>
                <a:lnTo>
                  <a:pt x="0" y="172592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569" t="-430" b="-430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28700" y="5786045"/>
            <a:ext cx="4629673" cy="3472255"/>
          </a:xfrm>
          <a:custGeom>
            <a:avLst/>
            <a:gdLst/>
            <a:ahLst/>
            <a:cxnLst/>
            <a:rect l="l" t="t" r="r" b="b"/>
            <a:pathLst>
              <a:path w="4629673" h="3472255">
                <a:moveTo>
                  <a:pt x="0" y="0"/>
                </a:moveTo>
                <a:lnTo>
                  <a:pt x="4629673" y="0"/>
                </a:lnTo>
                <a:lnTo>
                  <a:pt x="4629673" y="3472255"/>
                </a:lnTo>
                <a:lnTo>
                  <a:pt x="0" y="34722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28700" y="1186043"/>
            <a:ext cx="16230600" cy="28862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941"/>
              </a:lnSpc>
              <a:spcBef>
                <a:spcPct val="0"/>
              </a:spcBef>
            </a:pPr>
            <a:r>
              <a:rPr lang="en-US" sz="14244">
                <a:solidFill>
                  <a:srgbClr val="FFFFFF"/>
                </a:solidFill>
                <a:latin typeface="Evolventa"/>
                <a:ea typeface="Evolventa"/>
                <a:cs typeface="Evolventa"/>
                <a:sym typeface="Evolventa"/>
              </a:rPr>
              <a:t>LalaServiceCenter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4937730" y="7786370"/>
            <a:ext cx="2321570" cy="1471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999999"/>
                </a:solidFill>
                <a:latin typeface="Jura"/>
                <a:ea typeface="Jura"/>
                <a:cs typeface="Jura"/>
                <a:sym typeface="Jura"/>
              </a:rPr>
              <a:t>Книга Матвей</a:t>
            </a:r>
          </a:p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999999"/>
                </a:solidFill>
                <a:latin typeface="Jura"/>
                <a:ea typeface="Jura"/>
                <a:cs typeface="Jura"/>
                <a:sym typeface="Jura"/>
              </a:rPr>
              <a:t>2207г2, 2024</a:t>
            </a:r>
          </a:p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999999"/>
                </a:solidFill>
                <a:latin typeface="Jura"/>
                <a:ea typeface="Jura"/>
                <a:cs typeface="Jura"/>
                <a:sym typeface="Jura"/>
              </a:rPr>
              <a:t>@damort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1491" r="-2349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7531894" y="4339832"/>
            <a:ext cx="3224213" cy="2359664"/>
          </a:xfrm>
          <a:custGeom>
            <a:avLst/>
            <a:gdLst/>
            <a:ahLst/>
            <a:cxnLst/>
            <a:rect l="l" t="t" r="r" b="b"/>
            <a:pathLst>
              <a:path w="3224213" h="2359664">
                <a:moveTo>
                  <a:pt x="0" y="0"/>
                </a:moveTo>
                <a:lnTo>
                  <a:pt x="3224212" y="0"/>
                </a:lnTo>
                <a:lnTo>
                  <a:pt x="3224212" y="2359664"/>
                </a:lnTo>
                <a:lnTo>
                  <a:pt x="0" y="23596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85854" t="-31500" b="-140120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656655" y="1019175"/>
            <a:ext cx="14974689" cy="2638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59"/>
              </a:lnSpc>
            </a:pPr>
            <a:r>
              <a:rPr lang="en-US" sz="5799" b="1">
                <a:solidFill>
                  <a:srgbClr val="FFFFFF"/>
                </a:solidFill>
                <a:latin typeface="Jura Bold"/>
                <a:ea typeface="Jura Bold"/>
                <a:cs typeface="Jura Bold"/>
                <a:sym typeface="Jura Bold"/>
              </a:rPr>
              <a:t>Отдельное спасибо Burn, Adrenaline Rush, Flash Up и Добрый кола за поддержку при реализации проекта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6372078"/>
            <a:ext cx="16230600" cy="28862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941"/>
              </a:lnSpc>
              <a:spcBef>
                <a:spcPct val="0"/>
              </a:spcBef>
            </a:pPr>
            <a:r>
              <a:rPr lang="en-US" sz="14244">
                <a:solidFill>
                  <a:srgbClr val="FFFFFF"/>
                </a:solidFill>
                <a:latin typeface="Evolventa"/>
                <a:ea typeface="Evolventa"/>
                <a:cs typeface="Evolventa"/>
                <a:sym typeface="Evolventa"/>
              </a:rPr>
              <a:t>LalaServiceCenter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4845308" y="9201150"/>
            <a:ext cx="2413992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303030"/>
                </a:solidFill>
                <a:latin typeface="Jura"/>
                <a:ea typeface="Jura"/>
                <a:cs typeface="Jura"/>
                <a:sym typeface="Jura"/>
              </a:rPr>
              <a:t>я пошел спать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28600" y="-275658"/>
            <a:ext cx="16686973" cy="4814229"/>
          </a:xfrm>
          <a:custGeom>
            <a:avLst/>
            <a:gdLst/>
            <a:ahLst/>
            <a:cxnLst/>
            <a:rect l="l" t="t" r="r" b="b"/>
            <a:pathLst>
              <a:path w="16686973" h="4814229">
                <a:moveTo>
                  <a:pt x="0" y="0"/>
                </a:moveTo>
                <a:lnTo>
                  <a:pt x="16686973" y="0"/>
                </a:lnTo>
                <a:lnTo>
                  <a:pt x="16686973" y="4814229"/>
                </a:lnTo>
                <a:lnTo>
                  <a:pt x="0" y="481422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1790" t="-420121" r="-20502" b="-10069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874764" y="6719821"/>
            <a:ext cx="2384536" cy="2385128"/>
          </a:xfrm>
          <a:custGeom>
            <a:avLst/>
            <a:gdLst/>
            <a:ahLst/>
            <a:cxnLst/>
            <a:rect l="l" t="t" r="r" b="b"/>
            <a:pathLst>
              <a:path w="2384536" h="2385128">
                <a:moveTo>
                  <a:pt x="0" y="0"/>
                </a:moveTo>
                <a:lnTo>
                  <a:pt x="2384536" y="0"/>
                </a:lnTo>
                <a:lnTo>
                  <a:pt x="2384536" y="2385128"/>
                </a:lnTo>
                <a:lnTo>
                  <a:pt x="0" y="23851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4597" r="-14597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28700" y="953451"/>
            <a:ext cx="7141320" cy="81514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279"/>
              </a:lnSpc>
            </a:pPr>
            <a:r>
              <a:rPr lang="en-US" sz="5799" b="1">
                <a:solidFill>
                  <a:srgbClr val="FFFFFF"/>
                </a:solidFill>
                <a:latin typeface="Jura Bold"/>
                <a:ea typeface="Jura Bold"/>
                <a:cs typeface="Jura Bold"/>
                <a:sym typeface="Jura Bold"/>
              </a:rPr>
              <a:t>Задачи</a:t>
            </a:r>
          </a:p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Jura"/>
                <a:ea typeface="Jura"/>
                <a:cs typeface="Jura"/>
                <a:sym typeface="Jura"/>
              </a:rPr>
              <a:t>• проанализировать предметную область и определить потребности заказчика</a:t>
            </a:r>
          </a:p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Jura"/>
                <a:ea typeface="Jura"/>
                <a:cs typeface="Jura"/>
                <a:sym typeface="Jura"/>
              </a:rPr>
              <a:t>• создать удобный пользовательский интерфейс</a:t>
            </a:r>
          </a:p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Jura"/>
                <a:ea typeface="Jura"/>
                <a:cs typeface="Jura"/>
                <a:sym typeface="Jura"/>
              </a:rPr>
              <a:t>• подобрать оптимальную СУБД  для эффективного хранения и обработки информации</a:t>
            </a:r>
          </a:p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Jura"/>
                <a:ea typeface="Jura"/>
                <a:cs typeface="Jura"/>
                <a:sym typeface="Jura"/>
              </a:rPr>
              <a:t>• реализовать CRUD операции для управления хранимой информацией</a:t>
            </a:r>
          </a:p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Jura"/>
                <a:ea typeface="Jura"/>
                <a:cs typeface="Jura"/>
                <a:sym typeface="Jura"/>
              </a:rPr>
              <a:t>• обеспечить безопасность данных</a:t>
            </a:r>
          </a:p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Jura"/>
                <a:ea typeface="Jura"/>
                <a:cs typeface="Jura"/>
                <a:sym typeface="Jura"/>
              </a:rPr>
              <a:t>• внедрить механизм авторизации для защиты данных и контроля доступа пользователей к системе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144000" y="953451"/>
            <a:ext cx="8115300" cy="22078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279"/>
              </a:lnSpc>
            </a:pPr>
            <a:r>
              <a:rPr lang="en-US" sz="5799" b="1">
                <a:solidFill>
                  <a:srgbClr val="FFFFFF"/>
                </a:solidFill>
                <a:latin typeface="Jura Bold"/>
                <a:ea typeface="Jura Bold"/>
                <a:cs typeface="Jura Bold"/>
                <a:sym typeface="Jura Bold"/>
              </a:rPr>
              <a:t>Цель</a:t>
            </a:r>
          </a:p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Jura"/>
                <a:ea typeface="Jura"/>
                <a:cs typeface="Jura"/>
                <a:sym typeface="Jura"/>
              </a:rPr>
              <a:t>Разработать приложение для упрощения управления процессами в сервисном центре.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489845" y="-4273439"/>
            <a:ext cx="13830696" cy="10604278"/>
          </a:xfrm>
          <a:custGeom>
            <a:avLst/>
            <a:gdLst/>
            <a:ahLst/>
            <a:cxnLst/>
            <a:rect l="l" t="t" r="r" b="b"/>
            <a:pathLst>
              <a:path w="13830696" h="10604278">
                <a:moveTo>
                  <a:pt x="0" y="0"/>
                </a:moveTo>
                <a:lnTo>
                  <a:pt x="13830696" y="0"/>
                </a:lnTo>
                <a:lnTo>
                  <a:pt x="13830696" y="10604278"/>
                </a:lnTo>
                <a:lnTo>
                  <a:pt x="0" y="106042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8706" b="-4219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7843280" y="2698836"/>
            <a:ext cx="2718887" cy="3099801"/>
            <a:chOff x="0" y="-57151"/>
            <a:chExt cx="716085" cy="81640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702108" cy="702108"/>
            </a:xfrm>
            <a:custGeom>
              <a:avLst/>
              <a:gdLst/>
              <a:ahLst/>
              <a:cxnLst/>
              <a:rect l="l" t="t" r="r" b="b"/>
              <a:pathLst>
                <a:path w="702108" h="702108">
                  <a:moveTo>
                    <a:pt x="87124" y="0"/>
                  </a:moveTo>
                  <a:lnTo>
                    <a:pt x="614984" y="0"/>
                  </a:lnTo>
                  <a:cubicBezTo>
                    <a:pt x="663102" y="0"/>
                    <a:pt x="702108" y="39007"/>
                    <a:pt x="702108" y="87124"/>
                  </a:cubicBezTo>
                  <a:lnTo>
                    <a:pt x="702108" y="614984"/>
                  </a:lnTo>
                  <a:cubicBezTo>
                    <a:pt x="702108" y="663102"/>
                    <a:pt x="663102" y="702108"/>
                    <a:pt x="614984" y="702108"/>
                  </a:cubicBezTo>
                  <a:lnTo>
                    <a:pt x="87124" y="702108"/>
                  </a:lnTo>
                  <a:cubicBezTo>
                    <a:pt x="39007" y="702108"/>
                    <a:pt x="0" y="663102"/>
                    <a:pt x="0" y="614984"/>
                  </a:cubicBezTo>
                  <a:lnTo>
                    <a:pt x="0" y="87124"/>
                  </a:lnTo>
                  <a:cubicBezTo>
                    <a:pt x="0" y="39007"/>
                    <a:pt x="39007" y="0"/>
                    <a:pt x="8712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rnd">
              <a:solidFill>
                <a:srgbClr val="903BA7"/>
              </a:solidFill>
              <a:prstDash val="solid"/>
              <a:round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13977" y="-57151"/>
              <a:ext cx="702108" cy="8164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7840"/>
                </a:lnSpc>
              </a:pPr>
              <a:r>
                <a:rPr lang="en-US" sz="5600" b="1" dirty="0">
                  <a:solidFill>
                    <a:srgbClr val="903BA7"/>
                  </a:solidFill>
                  <a:latin typeface="TT Interphases Bold"/>
                  <a:ea typeface="TT Interphases Bold"/>
                  <a:cs typeface="TT Interphases Bold"/>
                  <a:sym typeface="TT Interphases Bold"/>
                </a:rPr>
                <a:t>С#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4434512" y="2577067"/>
            <a:ext cx="2665818" cy="3280627"/>
            <a:chOff x="0" y="-89222"/>
            <a:chExt cx="702108" cy="86403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702108" cy="702108"/>
            </a:xfrm>
            <a:custGeom>
              <a:avLst/>
              <a:gdLst/>
              <a:ahLst/>
              <a:cxnLst/>
              <a:rect l="l" t="t" r="r" b="b"/>
              <a:pathLst>
                <a:path w="702108" h="702108">
                  <a:moveTo>
                    <a:pt x="87124" y="0"/>
                  </a:moveTo>
                  <a:lnTo>
                    <a:pt x="614984" y="0"/>
                  </a:lnTo>
                  <a:cubicBezTo>
                    <a:pt x="663102" y="0"/>
                    <a:pt x="702108" y="39007"/>
                    <a:pt x="702108" y="87124"/>
                  </a:cubicBezTo>
                  <a:lnTo>
                    <a:pt x="702108" y="614984"/>
                  </a:lnTo>
                  <a:cubicBezTo>
                    <a:pt x="702108" y="663102"/>
                    <a:pt x="663102" y="702108"/>
                    <a:pt x="614984" y="702108"/>
                  </a:cubicBezTo>
                  <a:lnTo>
                    <a:pt x="87124" y="702108"/>
                  </a:lnTo>
                  <a:cubicBezTo>
                    <a:pt x="39007" y="702108"/>
                    <a:pt x="0" y="663102"/>
                    <a:pt x="0" y="614984"/>
                  </a:cubicBezTo>
                  <a:lnTo>
                    <a:pt x="0" y="87124"/>
                  </a:lnTo>
                  <a:cubicBezTo>
                    <a:pt x="0" y="39007"/>
                    <a:pt x="39007" y="0"/>
                    <a:pt x="8712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rnd">
              <a:solidFill>
                <a:srgbClr val="512BD4"/>
              </a:solidFill>
              <a:prstDash val="solid"/>
              <a:round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89222"/>
              <a:ext cx="702108" cy="864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80"/>
                </a:lnSpc>
              </a:pPr>
              <a:r>
                <a:rPr lang="en-US" sz="3200" b="1" dirty="0">
                  <a:solidFill>
                    <a:srgbClr val="6147FF"/>
                  </a:solidFill>
                  <a:latin typeface="Evolventa Bold"/>
                  <a:ea typeface="Evolventa Bold"/>
                  <a:cs typeface="Evolventa Bold"/>
                  <a:sym typeface="Evolventa Bold"/>
                </a:rPr>
                <a:t>Entity Framework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026729" y="2577068"/>
            <a:ext cx="2673039" cy="3280627"/>
            <a:chOff x="0" y="-89222"/>
            <a:chExt cx="704010" cy="86403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702108" cy="702108"/>
            </a:xfrm>
            <a:custGeom>
              <a:avLst/>
              <a:gdLst/>
              <a:ahLst/>
              <a:cxnLst/>
              <a:rect l="l" t="t" r="r" b="b"/>
              <a:pathLst>
                <a:path w="702108" h="702108">
                  <a:moveTo>
                    <a:pt x="87124" y="0"/>
                  </a:moveTo>
                  <a:lnTo>
                    <a:pt x="614984" y="0"/>
                  </a:lnTo>
                  <a:cubicBezTo>
                    <a:pt x="663102" y="0"/>
                    <a:pt x="702108" y="39007"/>
                    <a:pt x="702108" y="87124"/>
                  </a:cubicBezTo>
                  <a:lnTo>
                    <a:pt x="702108" y="614984"/>
                  </a:lnTo>
                  <a:cubicBezTo>
                    <a:pt x="702108" y="663102"/>
                    <a:pt x="663102" y="702108"/>
                    <a:pt x="614984" y="702108"/>
                  </a:cubicBezTo>
                  <a:lnTo>
                    <a:pt x="87124" y="702108"/>
                  </a:lnTo>
                  <a:cubicBezTo>
                    <a:pt x="39007" y="702108"/>
                    <a:pt x="0" y="663102"/>
                    <a:pt x="0" y="614984"/>
                  </a:cubicBezTo>
                  <a:lnTo>
                    <a:pt x="0" y="87124"/>
                  </a:lnTo>
                  <a:cubicBezTo>
                    <a:pt x="0" y="39007"/>
                    <a:pt x="39007" y="0"/>
                    <a:pt x="8712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1902" y="-89222"/>
              <a:ext cx="702108" cy="864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80"/>
                </a:lnSpc>
              </a:pPr>
              <a:r>
                <a:rPr lang="en-US" sz="3200" b="1" dirty="0">
                  <a:solidFill>
                    <a:srgbClr val="000000"/>
                  </a:solidFill>
                  <a:latin typeface="Evolventa Bold"/>
                  <a:ea typeface="Evolventa Bold"/>
                  <a:cs typeface="Evolventa Bold"/>
                  <a:sym typeface="Evolventa Bold"/>
                </a:rPr>
                <a:t>WinForms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1252047" y="2608425"/>
            <a:ext cx="2665818" cy="3280627"/>
            <a:chOff x="0" y="-80963"/>
            <a:chExt cx="702108" cy="86403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702108" cy="702108"/>
            </a:xfrm>
            <a:custGeom>
              <a:avLst/>
              <a:gdLst/>
              <a:ahLst/>
              <a:cxnLst/>
              <a:rect l="l" t="t" r="r" b="b"/>
              <a:pathLst>
                <a:path w="702108" h="702108">
                  <a:moveTo>
                    <a:pt x="87124" y="0"/>
                  </a:moveTo>
                  <a:lnTo>
                    <a:pt x="614984" y="0"/>
                  </a:lnTo>
                  <a:cubicBezTo>
                    <a:pt x="663102" y="0"/>
                    <a:pt x="702108" y="39007"/>
                    <a:pt x="702108" y="87124"/>
                  </a:cubicBezTo>
                  <a:lnTo>
                    <a:pt x="702108" y="614984"/>
                  </a:lnTo>
                  <a:cubicBezTo>
                    <a:pt x="702108" y="663102"/>
                    <a:pt x="663102" y="702108"/>
                    <a:pt x="614984" y="702108"/>
                  </a:cubicBezTo>
                  <a:lnTo>
                    <a:pt x="87124" y="702108"/>
                  </a:lnTo>
                  <a:cubicBezTo>
                    <a:pt x="39007" y="702108"/>
                    <a:pt x="0" y="663102"/>
                    <a:pt x="0" y="614984"/>
                  </a:cubicBezTo>
                  <a:lnTo>
                    <a:pt x="0" y="87124"/>
                  </a:lnTo>
                  <a:cubicBezTo>
                    <a:pt x="0" y="39007"/>
                    <a:pt x="39007" y="0"/>
                    <a:pt x="8712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rnd">
              <a:solidFill>
                <a:srgbClr val="0265C4"/>
              </a:solidFill>
              <a:prstDash val="solid"/>
              <a:round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80963"/>
              <a:ext cx="702108" cy="864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80"/>
                </a:lnSpc>
              </a:pPr>
              <a:r>
                <a:rPr lang="en-US" sz="3200" b="1" dirty="0">
                  <a:solidFill>
                    <a:srgbClr val="0265C4"/>
                  </a:solidFill>
                  <a:latin typeface="Evolventa Bold"/>
                  <a:ea typeface="Evolventa Bold"/>
                  <a:cs typeface="Evolventa Bold"/>
                  <a:sym typeface="Evolventa Bold"/>
                </a:rPr>
                <a:t>Microsoft SQL Server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4593482" y="2577067"/>
            <a:ext cx="2724943" cy="3280627"/>
            <a:chOff x="0" y="-89222"/>
            <a:chExt cx="717680" cy="864033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702108" cy="702108"/>
            </a:xfrm>
            <a:custGeom>
              <a:avLst/>
              <a:gdLst/>
              <a:ahLst/>
              <a:cxnLst/>
              <a:rect l="l" t="t" r="r" b="b"/>
              <a:pathLst>
                <a:path w="702108" h="702108">
                  <a:moveTo>
                    <a:pt x="87124" y="0"/>
                  </a:moveTo>
                  <a:lnTo>
                    <a:pt x="614984" y="0"/>
                  </a:lnTo>
                  <a:cubicBezTo>
                    <a:pt x="663102" y="0"/>
                    <a:pt x="702108" y="39007"/>
                    <a:pt x="702108" y="87124"/>
                  </a:cubicBezTo>
                  <a:lnTo>
                    <a:pt x="702108" y="614984"/>
                  </a:lnTo>
                  <a:cubicBezTo>
                    <a:pt x="702108" y="663102"/>
                    <a:pt x="663102" y="702108"/>
                    <a:pt x="614984" y="702108"/>
                  </a:cubicBezTo>
                  <a:lnTo>
                    <a:pt x="87124" y="702108"/>
                  </a:lnTo>
                  <a:cubicBezTo>
                    <a:pt x="39007" y="702108"/>
                    <a:pt x="0" y="663102"/>
                    <a:pt x="0" y="614984"/>
                  </a:cubicBezTo>
                  <a:lnTo>
                    <a:pt x="0" y="87124"/>
                  </a:lnTo>
                  <a:cubicBezTo>
                    <a:pt x="0" y="39007"/>
                    <a:pt x="39007" y="0"/>
                    <a:pt x="8712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rnd">
              <a:solidFill>
                <a:srgbClr val="B70000"/>
              </a:solidFill>
              <a:prstDash val="solid"/>
              <a:round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15572" y="-89222"/>
              <a:ext cx="702108" cy="864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80"/>
                </a:lnSpc>
              </a:pPr>
              <a:r>
                <a:rPr lang="en-US" sz="3200" b="1" dirty="0">
                  <a:solidFill>
                    <a:srgbClr val="B70000"/>
                  </a:solidFill>
                  <a:latin typeface="Evolventa Bold"/>
                  <a:ea typeface="Evolventa Bold"/>
                  <a:cs typeface="Evolventa Bold"/>
                  <a:sym typeface="Evolventa Bold"/>
                </a:rPr>
                <a:t>LINQ</a:t>
              </a:r>
            </a:p>
          </p:txBody>
        </p:sp>
      </p:grpSp>
      <p:sp>
        <p:nvSpPr>
          <p:cNvPr id="18" name="Freeform 18"/>
          <p:cNvSpPr/>
          <p:nvPr/>
        </p:nvSpPr>
        <p:spPr>
          <a:xfrm>
            <a:off x="14718991" y="6873148"/>
            <a:ext cx="2540309" cy="2385152"/>
          </a:xfrm>
          <a:custGeom>
            <a:avLst/>
            <a:gdLst/>
            <a:ahLst/>
            <a:cxnLst/>
            <a:rect l="l" t="t" r="r" b="b"/>
            <a:pathLst>
              <a:path w="2540309" h="2385152">
                <a:moveTo>
                  <a:pt x="0" y="0"/>
                </a:moveTo>
                <a:lnTo>
                  <a:pt x="2540309" y="0"/>
                </a:lnTo>
                <a:lnTo>
                  <a:pt x="2540309" y="2385152"/>
                </a:lnTo>
                <a:lnTo>
                  <a:pt x="0" y="238515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3505972" y="1019175"/>
            <a:ext cx="11338462" cy="885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59"/>
              </a:lnSpc>
            </a:pPr>
            <a:r>
              <a:rPr lang="en-US" sz="5799" b="1">
                <a:solidFill>
                  <a:srgbClr val="000000"/>
                </a:solidFill>
                <a:latin typeface="Jura Bold"/>
                <a:ea typeface="Jura Bold"/>
                <a:cs typeface="Jura Bold"/>
                <a:sym typeface="Jura Bold"/>
              </a:rPr>
              <a:t>Использованные технологии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26729" y="7291705"/>
            <a:ext cx="4498266" cy="19665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20"/>
              </a:lnSpc>
            </a:pPr>
            <a:r>
              <a:rPr lang="en-US" sz="3200" b="1">
                <a:solidFill>
                  <a:srgbClr val="000000"/>
                </a:solidFill>
                <a:latin typeface="Jura Bold"/>
                <a:ea typeface="Jura Bold"/>
                <a:cs typeface="Jura Bold"/>
                <a:sym typeface="Jura Bold"/>
              </a:rPr>
              <a:t>Дополнительно:</a:t>
            </a:r>
          </a:p>
          <a:p>
            <a:pPr algn="l">
              <a:lnSpc>
                <a:spcPts val="3360"/>
              </a:lnSpc>
            </a:pPr>
            <a:r>
              <a:rPr lang="en-US" sz="2800">
                <a:solidFill>
                  <a:srgbClr val="000000"/>
                </a:solidFill>
                <a:latin typeface="Jura"/>
                <a:ea typeface="Jura"/>
                <a:cs typeface="Jura"/>
                <a:sym typeface="Jura"/>
              </a:rPr>
              <a:t>• Repository Pattern</a:t>
            </a:r>
          </a:p>
          <a:p>
            <a:pPr algn="l">
              <a:lnSpc>
                <a:spcPts val="3360"/>
              </a:lnSpc>
            </a:pPr>
            <a:r>
              <a:rPr lang="en-US" sz="2800">
                <a:solidFill>
                  <a:srgbClr val="000000"/>
                </a:solidFill>
                <a:latin typeface="Jura"/>
                <a:ea typeface="Jura"/>
                <a:cs typeface="Jura"/>
                <a:sym typeface="Jura"/>
              </a:rPr>
              <a:t>• Unit of Work Pattern</a:t>
            </a:r>
          </a:p>
          <a:p>
            <a:pPr algn="l">
              <a:lnSpc>
                <a:spcPts val="3360"/>
              </a:lnSpc>
            </a:pPr>
            <a:r>
              <a:rPr lang="en-US" sz="2800">
                <a:solidFill>
                  <a:srgbClr val="000000"/>
                </a:solidFill>
                <a:latin typeface="Jura"/>
                <a:ea typeface="Jura"/>
                <a:cs typeface="Jura"/>
                <a:sym typeface="Jura"/>
              </a:rPr>
              <a:t>• SQL Triggers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5694469" y="-3480626"/>
            <a:ext cx="18300533" cy="17248253"/>
          </a:xfrm>
          <a:custGeom>
            <a:avLst/>
            <a:gdLst/>
            <a:ahLst/>
            <a:cxnLst/>
            <a:rect l="l" t="t" r="r" b="b"/>
            <a:pathLst>
              <a:path w="18300533" h="17248253">
                <a:moveTo>
                  <a:pt x="0" y="0"/>
                </a:moveTo>
                <a:lnTo>
                  <a:pt x="18300533" y="0"/>
                </a:lnTo>
                <a:lnTo>
                  <a:pt x="18300533" y="17248252"/>
                </a:lnTo>
                <a:lnTo>
                  <a:pt x="0" y="172482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28700" y="7740013"/>
            <a:ext cx="13535500" cy="1397849"/>
            <a:chOff x="0" y="-72285"/>
            <a:chExt cx="3564906" cy="36815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555026" cy="225283"/>
            </a:xfrm>
            <a:custGeom>
              <a:avLst/>
              <a:gdLst/>
              <a:ahLst/>
              <a:cxnLst/>
              <a:rect l="l" t="t" r="r" b="b"/>
              <a:pathLst>
                <a:path w="3555026" h="225283">
                  <a:moveTo>
                    <a:pt x="17207" y="0"/>
                  </a:moveTo>
                  <a:lnTo>
                    <a:pt x="3537820" y="0"/>
                  </a:lnTo>
                  <a:cubicBezTo>
                    <a:pt x="3547323" y="0"/>
                    <a:pt x="3555026" y="7704"/>
                    <a:pt x="3555026" y="17207"/>
                  </a:cubicBezTo>
                  <a:lnTo>
                    <a:pt x="3555026" y="208076"/>
                  </a:lnTo>
                  <a:cubicBezTo>
                    <a:pt x="3555026" y="212640"/>
                    <a:pt x="3553214" y="217016"/>
                    <a:pt x="3549987" y="220243"/>
                  </a:cubicBezTo>
                  <a:cubicBezTo>
                    <a:pt x="3546760" y="223470"/>
                    <a:pt x="3542383" y="225283"/>
                    <a:pt x="3537820" y="225283"/>
                  </a:cubicBezTo>
                  <a:lnTo>
                    <a:pt x="17207" y="225283"/>
                  </a:lnTo>
                  <a:cubicBezTo>
                    <a:pt x="12643" y="225283"/>
                    <a:pt x="8267" y="223470"/>
                    <a:pt x="5040" y="220243"/>
                  </a:cubicBezTo>
                  <a:cubicBezTo>
                    <a:pt x="1813" y="217016"/>
                    <a:pt x="0" y="212640"/>
                    <a:pt x="0" y="208076"/>
                  </a:cubicBezTo>
                  <a:lnTo>
                    <a:pt x="0" y="17207"/>
                  </a:lnTo>
                  <a:cubicBezTo>
                    <a:pt x="0" y="12643"/>
                    <a:pt x="1813" y="8267"/>
                    <a:pt x="5040" y="5040"/>
                  </a:cubicBezTo>
                  <a:cubicBezTo>
                    <a:pt x="8267" y="1813"/>
                    <a:pt x="12643" y="0"/>
                    <a:pt x="1720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9879" y="-72285"/>
              <a:ext cx="3555027" cy="368158"/>
            </a:xfrm>
            <a:prstGeom prst="rect">
              <a:avLst/>
            </a:prstGeom>
          </p:spPr>
          <p:txBody>
            <a:bodyPr lIns="101600" tIns="101600" rIns="101600" bIns="101600" rtlCol="0" anchor="ctr"/>
            <a:lstStyle/>
            <a:p>
              <a:pPr algn="l">
                <a:lnSpc>
                  <a:spcPts val="3920"/>
                </a:lnSpc>
              </a:pPr>
              <a:r>
                <a:rPr lang="en-US" sz="2800" b="1" dirty="0" err="1">
                  <a:solidFill>
                    <a:srgbClr val="000000"/>
                  </a:solidFill>
                  <a:latin typeface="Evolventa Bold"/>
                  <a:ea typeface="Evolventa Bold"/>
                  <a:cs typeface="Evolventa Bold"/>
                  <a:sym typeface="Evolventa Bold"/>
                </a:rPr>
                <a:t>Управление</a:t>
              </a:r>
              <a:r>
                <a:rPr lang="en-US" sz="2800" b="1" dirty="0">
                  <a:solidFill>
                    <a:srgbClr val="000000"/>
                  </a:solidFill>
                  <a:latin typeface="Evolventa Bold"/>
                  <a:ea typeface="Evolventa Bold"/>
                  <a:cs typeface="Evolventa Bold"/>
                  <a:sym typeface="Evolventa Bold"/>
                </a:rPr>
                <a:t> </a:t>
              </a:r>
              <a:r>
                <a:rPr lang="en-US" sz="2800" b="1" dirty="0" err="1">
                  <a:solidFill>
                    <a:srgbClr val="000000"/>
                  </a:solidFill>
                  <a:latin typeface="Evolventa Bold"/>
                  <a:ea typeface="Evolventa Bold"/>
                  <a:cs typeface="Evolventa Bold"/>
                  <a:sym typeface="Evolventa Bold"/>
                </a:rPr>
                <a:t>заявками</a:t>
              </a:r>
              <a:r>
                <a:rPr lang="en-US" sz="2800" b="1" dirty="0">
                  <a:solidFill>
                    <a:srgbClr val="000000"/>
                  </a:solidFill>
                  <a:latin typeface="Evolventa Bold"/>
                  <a:ea typeface="Evolventa Bold"/>
                  <a:cs typeface="Evolventa Bold"/>
                  <a:sym typeface="Evolventa Bold"/>
                </a:rPr>
                <a:t> и </a:t>
              </a:r>
              <a:r>
                <a:rPr lang="en-US" sz="2800" b="1" dirty="0" err="1">
                  <a:solidFill>
                    <a:srgbClr val="000000"/>
                  </a:solidFill>
                  <a:latin typeface="Evolventa Bold"/>
                  <a:ea typeface="Evolventa Bold"/>
                  <a:cs typeface="Evolventa Bold"/>
                  <a:sym typeface="Evolventa Bold"/>
                </a:rPr>
                <a:t>заказами</a:t>
              </a:r>
              <a:r>
                <a:rPr lang="en-US" sz="2800" b="1" dirty="0">
                  <a:solidFill>
                    <a:srgbClr val="000000"/>
                  </a:solidFill>
                  <a:latin typeface="Evolventa Bold"/>
                  <a:ea typeface="Evolventa Bold"/>
                  <a:cs typeface="Evolventa Bold"/>
                  <a:sym typeface="Evolventa Bold"/>
                </a:rPr>
                <a:t> </a:t>
              </a:r>
              <a:r>
                <a:rPr lang="en-US" sz="2800" b="1" dirty="0" err="1">
                  <a:solidFill>
                    <a:srgbClr val="000000"/>
                  </a:solidFill>
                  <a:latin typeface="Evolventa Bold"/>
                  <a:ea typeface="Evolventa Bold"/>
                  <a:cs typeface="Evolventa Bold"/>
                  <a:sym typeface="Evolventa Bold"/>
                </a:rPr>
                <a:t>на</a:t>
              </a:r>
              <a:r>
                <a:rPr lang="en-US" sz="2800" b="1" dirty="0">
                  <a:solidFill>
                    <a:srgbClr val="000000"/>
                  </a:solidFill>
                  <a:latin typeface="Evolventa Bold"/>
                  <a:ea typeface="Evolventa Bold"/>
                  <a:cs typeface="Evolventa Bold"/>
                  <a:sym typeface="Evolventa Bold"/>
                </a:rPr>
                <a:t> </a:t>
              </a:r>
              <a:r>
                <a:rPr lang="en-US" sz="2800" b="1" dirty="0" err="1">
                  <a:solidFill>
                    <a:srgbClr val="000000"/>
                  </a:solidFill>
                  <a:latin typeface="Evolventa Bold"/>
                  <a:ea typeface="Evolventa Bold"/>
                  <a:cs typeface="Evolventa Bold"/>
                  <a:sym typeface="Evolventa Bold"/>
                </a:rPr>
                <a:t>запчасти</a:t>
              </a:r>
              <a:endParaRPr lang="en-US" sz="2800" b="1" dirty="0">
                <a:solidFill>
                  <a:srgbClr val="000000"/>
                </a:solidFill>
                <a:latin typeface="Evolventa Bold"/>
                <a:ea typeface="Evolventa Bold"/>
                <a:cs typeface="Evolventa Bold"/>
                <a:sym typeface="Evolventa Bold"/>
              </a:endParaRP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028700" y="3334274"/>
            <a:ext cx="13535496" cy="1397849"/>
            <a:chOff x="0" y="-80648"/>
            <a:chExt cx="3564905" cy="36815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555026" cy="225283"/>
            </a:xfrm>
            <a:custGeom>
              <a:avLst/>
              <a:gdLst/>
              <a:ahLst/>
              <a:cxnLst/>
              <a:rect l="l" t="t" r="r" b="b"/>
              <a:pathLst>
                <a:path w="3555026" h="225283">
                  <a:moveTo>
                    <a:pt x="17207" y="0"/>
                  </a:moveTo>
                  <a:lnTo>
                    <a:pt x="3537820" y="0"/>
                  </a:lnTo>
                  <a:cubicBezTo>
                    <a:pt x="3547323" y="0"/>
                    <a:pt x="3555026" y="7704"/>
                    <a:pt x="3555026" y="17207"/>
                  </a:cubicBezTo>
                  <a:lnTo>
                    <a:pt x="3555026" y="208076"/>
                  </a:lnTo>
                  <a:cubicBezTo>
                    <a:pt x="3555026" y="212640"/>
                    <a:pt x="3553214" y="217016"/>
                    <a:pt x="3549987" y="220243"/>
                  </a:cubicBezTo>
                  <a:cubicBezTo>
                    <a:pt x="3546760" y="223470"/>
                    <a:pt x="3542383" y="225283"/>
                    <a:pt x="3537820" y="225283"/>
                  </a:cubicBezTo>
                  <a:lnTo>
                    <a:pt x="17207" y="225283"/>
                  </a:lnTo>
                  <a:cubicBezTo>
                    <a:pt x="12643" y="225283"/>
                    <a:pt x="8267" y="223470"/>
                    <a:pt x="5040" y="220243"/>
                  </a:cubicBezTo>
                  <a:cubicBezTo>
                    <a:pt x="1813" y="217016"/>
                    <a:pt x="0" y="212640"/>
                    <a:pt x="0" y="208076"/>
                  </a:cubicBezTo>
                  <a:lnTo>
                    <a:pt x="0" y="17207"/>
                  </a:lnTo>
                  <a:cubicBezTo>
                    <a:pt x="0" y="12643"/>
                    <a:pt x="1813" y="8267"/>
                    <a:pt x="5040" y="5040"/>
                  </a:cubicBezTo>
                  <a:cubicBezTo>
                    <a:pt x="8267" y="1813"/>
                    <a:pt x="12643" y="0"/>
                    <a:pt x="1720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9878" y="-80648"/>
              <a:ext cx="3555027" cy="368158"/>
            </a:xfrm>
            <a:prstGeom prst="rect">
              <a:avLst/>
            </a:prstGeom>
          </p:spPr>
          <p:txBody>
            <a:bodyPr lIns="101600" tIns="101600" rIns="101600" bIns="101600" rtlCol="0" anchor="ctr"/>
            <a:lstStyle/>
            <a:p>
              <a:pPr algn="l">
                <a:lnSpc>
                  <a:spcPts val="3920"/>
                </a:lnSpc>
              </a:pPr>
              <a:r>
                <a:rPr lang="en-US" sz="2800" b="1" dirty="0" err="1">
                  <a:solidFill>
                    <a:srgbClr val="000000"/>
                  </a:solidFill>
                  <a:latin typeface="Evolventa Bold"/>
                  <a:ea typeface="Evolventa Bold"/>
                  <a:cs typeface="Evolventa Bold"/>
                  <a:sym typeface="Evolventa Bold"/>
                </a:rPr>
                <a:t>Учет</a:t>
              </a:r>
              <a:r>
                <a:rPr lang="en-US" sz="2800" b="1" dirty="0">
                  <a:solidFill>
                    <a:srgbClr val="000000"/>
                  </a:solidFill>
                  <a:latin typeface="Evolventa Bold"/>
                  <a:ea typeface="Evolventa Bold"/>
                  <a:cs typeface="Evolventa Bold"/>
                  <a:sym typeface="Evolventa Bold"/>
                </a:rPr>
                <a:t> </a:t>
              </a:r>
              <a:r>
                <a:rPr lang="en-US" sz="2800" b="1" dirty="0" err="1">
                  <a:solidFill>
                    <a:srgbClr val="000000"/>
                  </a:solidFill>
                  <a:latin typeface="Evolventa Bold"/>
                  <a:ea typeface="Evolventa Bold"/>
                  <a:cs typeface="Evolventa Bold"/>
                  <a:sym typeface="Evolventa Bold"/>
                </a:rPr>
                <a:t>клиентов</a:t>
              </a:r>
              <a:r>
                <a:rPr lang="en-US" sz="2800" b="1" dirty="0">
                  <a:solidFill>
                    <a:srgbClr val="000000"/>
                  </a:solidFill>
                  <a:latin typeface="Evolventa Bold"/>
                  <a:ea typeface="Evolventa Bold"/>
                  <a:cs typeface="Evolventa Bold"/>
                  <a:sym typeface="Evolventa Bold"/>
                </a:rPr>
                <a:t> и </a:t>
              </a:r>
              <a:r>
                <a:rPr lang="en-US" sz="2800" b="1" dirty="0" err="1">
                  <a:solidFill>
                    <a:srgbClr val="000000"/>
                  </a:solidFill>
                  <a:latin typeface="Evolventa Bold"/>
                  <a:ea typeface="Evolventa Bold"/>
                  <a:cs typeface="Evolventa Bold"/>
                  <a:sym typeface="Evolventa Bold"/>
                </a:rPr>
                <a:t>их</a:t>
              </a:r>
              <a:r>
                <a:rPr lang="en-US" sz="2800" b="1" dirty="0">
                  <a:solidFill>
                    <a:srgbClr val="000000"/>
                  </a:solidFill>
                  <a:latin typeface="Evolventa Bold"/>
                  <a:ea typeface="Evolventa Bold"/>
                  <a:cs typeface="Evolventa Bold"/>
                  <a:sym typeface="Evolventa Bold"/>
                </a:rPr>
                <a:t> </a:t>
              </a:r>
              <a:r>
                <a:rPr lang="en-US" sz="2800" b="1" dirty="0" err="1">
                  <a:solidFill>
                    <a:srgbClr val="000000"/>
                  </a:solidFill>
                  <a:latin typeface="Evolventa Bold"/>
                  <a:ea typeface="Evolventa Bold"/>
                  <a:cs typeface="Evolventa Bold"/>
                  <a:sym typeface="Evolventa Bold"/>
                </a:rPr>
                <a:t>контактов</a:t>
              </a:r>
              <a:endParaRPr lang="en-US" sz="2800" b="1" dirty="0">
                <a:solidFill>
                  <a:srgbClr val="000000"/>
                </a:solidFill>
                <a:latin typeface="Evolventa Bold"/>
                <a:ea typeface="Evolventa Bold"/>
                <a:cs typeface="Evolventa Bold"/>
                <a:sym typeface="Evolventa Bold"/>
              </a:endParaRP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028700" y="4425911"/>
            <a:ext cx="13535497" cy="1397849"/>
            <a:chOff x="0" y="-81138"/>
            <a:chExt cx="3564905" cy="36815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555026" cy="225283"/>
            </a:xfrm>
            <a:custGeom>
              <a:avLst/>
              <a:gdLst/>
              <a:ahLst/>
              <a:cxnLst/>
              <a:rect l="l" t="t" r="r" b="b"/>
              <a:pathLst>
                <a:path w="3555026" h="225283">
                  <a:moveTo>
                    <a:pt x="17207" y="0"/>
                  </a:moveTo>
                  <a:lnTo>
                    <a:pt x="3537820" y="0"/>
                  </a:lnTo>
                  <a:cubicBezTo>
                    <a:pt x="3547323" y="0"/>
                    <a:pt x="3555026" y="7704"/>
                    <a:pt x="3555026" y="17207"/>
                  </a:cubicBezTo>
                  <a:lnTo>
                    <a:pt x="3555026" y="208076"/>
                  </a:lnTo>
                  <a:cubicBezTo>
                    <a:pt x="3555026" y="212640"/>
                    <a:pt x="3553214" y="217016"/>
                    <a:pt x="3549987" y="220243"/>
                  </a:cubicBezTo>
                  <a:cubicBezTo>
                    <a:pt x="3546760" y="223470"/>
                    <a:pt x="3542383" y="225283"/>
                    <a:pt x="3537820" y="225283"/>
                  </a:cubicBezTo>
                  <a:lnTo>
                    <a:pt x="17207" y="225283"/>
                  </a:lnTo>
                  <a:cubicBezTo>
                    <a:pt x="12643" y="225283"/>
                    <a:pt x="8267" y="223470"/>
                    <a:pt x="5040" y="220243"/>
                  </a:cubicBezTo>
                  <a:cubicBezTo>
                    <a:pt x="1813" y="217016"/>
                    <a:pt x="0" y="212640"/>
                    <a:pt x="0" y="208076"/>
                  </a:cubicBezTo>
                  <a:lnTo>
                    <a:pt x="0" y="17207"/>
                  </a:lnTo>
                  <a:cubicBezTo>
                    <a:pt x="0" y="12643"/>
                    <a:pt x="1813" y="8267"/>
                    <a:pt x="5040" y="5040"/>
                  </a:cubicBezTo>
                  <a:cubicBezTo>
                    <a:pt x="8267" y="1813"/>
                    <a:pt x="12643" y="0"/>
                    <a:pt x="1720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9878" y="-81138"/>
              <a:ext cx="3555027" cy="368158"/>
            </a:xfrm>
            <a:prstGeom prst="rect">
              <a:avLst/>
            </a:prstGeom>
          </p:spPr>
          <p:txBody>
            <a:bodyPr lIns="101600" tIns="101600" rIns="101600" bIns="101600" rtlCol="0" anchor="ctr"/>
            <a:lstStyle/>
            <a:p>
              <a:pPr algn="l">
                <a:lnSpc>
                  <a:spcPts val="3920"/>
                </a:lnSpc>
              </a:pPr>
              <a:r>
                <a:rPr lang="en-US" sz="2800" b="1" dirty="0" err="1">
                  <a:solidFill>
                    <a:srgbClr val="000000"/>
                  </a:solidFill>
                  <a:latin typeface="Evolventa Bold"/>
                  <a:ea typeface="Evolventa Bold"/>
                  <a:cs typeface="Evolventa Bold"/>
                  <a:sym typeface="Evolventa Bold"/>
                </a:rPr>
                <a:t>Работа</a:t>
              </a:r>
              <a:r>
                <a:rPr lang="en-US" sz="2800" b="1" dirty="0">
                  <a:solidFill>
                    <a:srgbClr val="000000"/>
                  </a:solidFill>
                  <a:latin typeface="Evolventa Bold"/>
                  <a:ea typeface="Evolventa Bold"/>
                  <a:cs typeface="Evolventa Bold"/>
                  <a:sym typeface="Evolventa Bold"/>
                </a:rPr>
                <a:t> с </a:t>
              </a:r>
              <a:r>
                <a:rPr lang="en-US" sz="2800" b="1" dirty="0" err="1">
                  <a:solidFill>
                    <a:srgbClr val="000000"/>
                  </a:solidFill>
                  <a:latin typeface="Evolventa Bold"/>
                  <a:ea typeface="Evolventa Bold"/>
                  <a:cs typeface="Evolventa Bold"/>
                  <a:sym typeface="Evolventa Bold"/>
                </a:rPr>
                <a:t>оплатами</a:t>
              </a:r>
              <a:r>
                <a:rPr lang="en-US" sz="2800" b="1" dirty="0">
                  <a:solidFill>
                    <a:srgbClr val="000000"/>
                  </a:solidFill>
                  <a:latin typeface="Evolventa Bold"/>
                  <a:ea typeface="Evolventa Bold"/>
                  <a:cs typeface="Evolventa Bold"/>
                  <a:sym typeface="Evolventa Bold"/>
                </a:rPr>
                <a:t> и </a:t>
              </a:r>
              <a:r>
                <a:rPr lang="en-US" sz="2800" b="1" dirty="0" err="1">
                  <a:solidFill>
                    <a:srgbClr val="000000"/>
                  </a:solidFill>
                  <a:latin typeface="Evolventa Bold"/>
                  <a:ea typeface="Evolventa Bold"/>
                  <a:cs typeface="Evolventa Bold"/>
                  <a:sym typeface="Evolventa Bold"/>
                </a:rPr>
                <a:t>статусами</a:t>
              </a:r>
              <a:r>
                <a:rPr lang="en-US" sz="2800" b="1" dirty="0">
                  <a:solidFill>
                    <a:srgbClr val="000000"/>
                  </a:solidFill>
                  <a:latin typeface="Evolventa Bold"/>
                  <a:ea typeface="Evolventa Bold"/>
                  <a:cs typeface="Evolventa Bold"/>
                  <a:sym typeface="Evolventa Bold"/>
                </a:rPr>
                <a:t> </a:t>
              </a:r>
              <a:r>
                <a:rPr lang="en-US" sz="2800" b="1" dirty="0" err="1">
                  <a:solidFill>
                    <a:srgbClr val="000000"/>
                  </a:solidFill>
                  <a:latin typeface="Evolventa Bold"/>
                  <a:ea typeface="Evolventa Bold"/>
                  <a:cs typeface="Evolventa Bold"/>
                  <a:sym typeface="Evolventa Bold"/>
                </a:rPr>
                <a:t>ремонтов</a:t>
              </a:r>
              <a:endParaRPr lang="en-US" sz="2800" b="1" dirty="0">
                <a:solidFill>
                  <a:srgbClr val="000000"/>
                </a:solidFill>
                <a:latin typeface="Evolventa Bold"/>
                <a:ea typeface="Evolventa Bold"/>
                <a:cs typeface="Evolventa Bold"/>
                <a:sym typeface="Evolventa Bold"/>
              </a:endParaRP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028700" y="5519407"/>
            <a:ext cx="13540186" cy="1397849"/>
            <a:chOff x="0" y="-81138"/>
            <a:chExt cx="3566140" cy="36815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555026" cy="225283"/>
            </a:xfrm>
            <a:custGeom>
              <a:avLst/>
              <a:gdLst/>
              <a:ahLst/>
              <a:cxnLst/>
              <a:rect l="l" t="t" r="r" b="b"/>
              <a:pathLst>
                <a:path w="3555026" h="225283">
                  <a:moveTo>
                    <a:pt x="17207" y="0"/>
                  </a:moveTo>
                  <a:lnTo>
                    <a:pt x="3537820" y="0"/>
                  </a:lnTo>
                  <a:cubicBezTo>
                    <a:pt x="3547323" y="0"/>
                    <a:pt x="3555026" y="7704"/>
                    <a:pt x="3555026" y="17207"/>
                  </a:cubicBezTo>
                  <a:lnTo>
                    <a:pt x="3555026" y="208076"/>
                  </a:lnTo>
                  <a:cubicBezTo>
                    <a:pt x="3555026" y="212640"/>
                    <a:pt x="3553214" y="217016"/>
                    <a:pt x="3549987" y="220243"/>
                  </a:cubicBezTo>
                  <a:cubicBezTo>
                    <a:pt x="3546760" y="223470"/>
                    <a:pt x="3542383" y="225283"/>
                    <a:pt x="3537820" y="225283"/>
                  </a:cubicBezTo>
                  <a:lnTo>
                    <a:pt x="17207" y="225283"/>
                  </a:lnTo>
                  <a:cubicBezTo>
                    <a:pt x="12643" y="225283"/>
                    <a:pt x="8267" y="223470"/>
                    <a:pt x="5040" y="220243"/>
                  </a:cubicBezTo>
                  <a:cubicBezTo>
                    <a:pt x="1813" y="217016"/>
                    <a:pt x="0" y="212640"/>
                    <a:pt x="0" y="208076"/>
                  </a:cubicBezTo>
                  <a:lnTo>
                    <a:pt x="0" y="17207"/>
                  </a:lnTo>
                  <a:cubicBezTo>
                    <a:pt x="0" y="12643"/>
                    <a:pt x="1813" y="8267"/>
                    <a:pt x="5040" y="5040"/>
                  </a:cubicBezTo>
                  <a:cubicBezTo>
                    <a:pt x="8267" y="1813"/>
                    <a:pt x="12643" y="0"/>
                    <a:pt x="1720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11113" y="-81138"/>
              <a:ext cx="3555027" cy="368158"/>
            </a:xfrm>
            <a:prstGeom prst="rect">
              <a:avLst/>
            </a:prstGeom>
          </p:spPr>
          <p:txBody>
            <a:bodyPr lIns="101600" tIns="101600" rIns="101600" bIns="101600" rtlCol="0" anchor="ctr"/>
            <a:lstStyle/>
            <a:p>
              <a:pPr algn="l">
                <a:lnSpc>
                  <a:spcPts val="3920"/>
                </a:lnSpc>
              </a:pPr>
              <a:r>
                <a:rPr lang="en-US" sz="2800" b="1" dirty="0" err="1">
                  <a:solidFill>
                    <a:srgbClr val="000000"/>
                  </a:solidFill>
                  <a:latin typeface="Evolventa Bold"/>
                  <a:ea typeface="Evolventa Bold"/>
                  <a:cs typeface="Evolventa Bold"/>
                  <a:sym typeface="Evolventa Bold"/>
                </a:rPr>
                <a:t>Ведение</a:t>
              </a:r>
              <a:r>
                <a:rPr lang="en-US" sz="2800" b="1" dirty="0">
                  <a:solidFill>
                    <a:srgbClr val="000000"/>
                  </a:solidFill>
                  <a:latin typeface="Evolventa Bold"/>
                  <a:ea typeface="Evolventa Bold"/>
                  <a:cs typeface="Evolventa Bold"/>
                  <a:sym typeface="Evolventa Bold"/>
                </a:rPr>
                <a:t> </a:t>
              </a:r>
              <a:r>
                <a:rPr lang="en-US" sz="2800" b="1" dirty="0" err="1">
                  <a:solidFill>
                    <a:srgbClr val="000000"/>
                  </a:solidFill>
                  <a:latin typeface="Evolventa Bold"/>
                  <a:ea typeface="Evolventa Bold"/>
                  <a:cs typeface="Evolventa Bold"/>
                  <a:sym typeface="Evolventa Bold"/>
                </a:rPr>
                <a:t>логов</a:t>
              </a:r>
              <a:r>
                <a:rPr lang="en-US" sz="2800" b="1" dirty="0">
                  <a:solidFill>
                    <a:srgbClr val="000000"/>
                  </a:solidFill>
                  <a:latin typeface="Evolventa Bold"/>
                  <a:ea typeface="Evolventa Bold"/>
                  <a:cs typeface="Evolventa Bold"/>
                  <a:sym typeface="Evolventa Bold"/>
                </a:rPr>
                <a:t> </a:t>
              </a:r>
              <a:r>
                <a:rPr lang="en-US" sz="2800" b="1" dirty="0" err="1">
                  <a:solidFill>
                    <a:srgbClr val="000000"/>
                  </a:solidFill>
                  <a:latin typeface="Evolventa Bold"/>
                  <a:ea typeface="Evolventa Bold"/>
                  <a:cs typeface="Evolventa Bold"/>
                  <a:sym typeface="Evolventa Bold"/>
                </a:rPr>
                <a:t>изменений</a:t>
              </a:r>
              <a:endParaRPr lang="en-US" sz="2800" b="1" dirty="0">
                <a:solidFill>
                  <a:srgbClr val="000000"/>
                </a:solidFill>
                <a:latin typeface="Evolventa Bold"/>
                <a:ea typeface="Evolventa Bold"/>
                <a:cs typeface="Evolventa Bold"/>
                <a:sym typeface="Evolventa Bold"/>
              </a:endParaRP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028700" y="6612903"/>
            <a:ext cx="13535500" cy="1397849"/>
            <a:chOff x="0" y="-81138"/>
            <a:chExt cx="3564906" cy="368158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3555026" cy="225283"/>
            </a:xfrm>
            <a:custGeom>
              <a:avLst/>
              <a:gdLst/>
              <a:ahLst/>
              <a:cxnLst/>
              <a:rect l="l" t="t" r="r" b="b"/>
              <a:pathLst>
                <a:path w="3555026" h="225283">
                  <a:moveTo>
                    <a:pt x="17207" y="0"/>
                  </a:moveTo>
                  <a:lnTo>
                    <a:pt x="3537820" y="0"/>
                  </a:lnTo>
                  <a:cubicBezTo>
                    <a:pt x="3547323" y="0"/>
                    <a:pt x="3555026" y="7704"/>
                    <a:pt x="3555026" y="17207"/>
                  </a:cubicBezTo>
                  <a:lnTo>
                    <a:pt x="3555026" y="208076"/>
                  </a:lnTo>
                  <a:cubicBezTo>
                    <a:pt x="3555026" y="212640"/>
                    <a:pt x="3553214" y="217016"/>
                    <a:pt x="3549987" y="220243"/>
                  </a:cubicBezTo>
                  <a:cubicBezTo>
                    <a:pt x="3546760" y="223470"/>
                    <a:pt x="3542383" y="225283"/>
                    <a:pt x="3537820" y="225283"/>
                  </a:cubicBezTo>
                  <a:lnTo>
                    <a:pt x="17207" y="225283"/>
                  </a:lnTo>
                  <a:cubicBezTo>
                    <a:pt x="12643" y="225283"/>
                    <a:pt x="8267" y="223470"/>
                    <a:pt x="5040" y="220243"/>
                  </a:cubicBezTo>
                  <a:cubicBezTo>
                    <a:pt x="1813" y="217016"/>
                    <a:pt x="0" y="212640"/>
                    <a:pt x="0" y="208076"/>
                  </a:cubicBezTo>
                  <a:lnTo>
                    <a:pt x="0" y="17207"/>
                  </a:lnTo>
                  <a:cubicBezTo>
                    <a:pt x="0" y="12643"/>
                    <a:pt x="1813" y="8267"/>
                    <a:pt x="5040" y="5040"/>
                  </a:cubicBezTo>
                  <a:cubicBezTo>
                    <a:pt x="8267" y="1813"/>
                    <a:pt x="12643" y="0"/>
                    <a:pt x="1720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9879" y="-81138"/>
              <a:ext cx="3555027" cy="368158"/>
            </a:xfrm>
            <a:prstGeom prst="rect">
              <a:avLst/>
            </a:prstGeom>
          </p:spPr>
          <p:txBody>
            <a:bodyPr lIns="101600" tIns="101600" rIns="101600" bIns="101600" rtlCol="0" anchor="ctr"/>
            <a:lstStyle/>
            <a:p>
              <a:pPr algn="l">
                <a:lnSpc>
                  <a:spcPts val="3920"/>
                </a:lnSpc>
              </a:pPr>
              <a:r>
                <a:rPr lang="en-US" sz="2800" b="1" dirty="0" err="1">
                  <a:solidFill>
                    <a:srgbClr val="000000"/>
                  </a:solidFill>
                  <a:latin typeface="Evolventa Bold"/>
                  <a:ea typeface="Evolventa Bold"/>
                  <a:cs typeface="Evolventa Bold"/>
                  <a:sym typeface="Evolventa Bold"/>
                </a:rPr>
                <a:t>Разделение</a:t>
              </a:r>
              <a:r>
                <a:rPr lang="en-US" sz="2800" b="1" dirty="0">
                  <a:solidFill>
                    <a:srgbClr val="000000"/>
                  </a:solidFill>
                  <a:latin typeface="Evolventa Bold"/>
                  <a:ea typeface="Evolventa Bold"/>
                  <a:cs typeface="Evolventa Bold"/>
                  <a:sym typeface="Evolventa Bold"/>
                </a:rPr>
                <a:t> </a:t>
              </a:r>
              <a:r>
                <a:rPr lang="en-US" sz="2800" b="1" dirty="0" err="1">
                  <a:solidFill>
                    <a:srgbClr val="000000"/>
                  </a:solidFill>
                  <a:latin typeface="Evolventa Bold"/>
                  <a:ea typeface="Evolventa Bold"/>
                  <a:cs typeface="Evolventa Bold"/>
                  <a:sym typeface="Evolventa Bold"/>
                </a:rPr>
                <a:t>прав</a:t>
              </a:r>
              <a:r>
                <a:rPr lang="en-US" sz="2800" b="1" dirty="0">
                  <a:solidFill>
                    <a:srgbClr val="000000"/>
                  </a:solidFill>
                  <a:latin typeface="Evolventa Bold"/>
                  <a:ea typeface="Evolventa Bold"/>
                  <a:cs typeface="Evolventa Bold"/>
                  <a:sym typeface="Evolventa Bold"/>
                </a:rPr>
                <a:t> </a:t>
              </a:r>
              <a:r>
                <a:rPr lang="en-US" sz="2800" b="1" dirty="0" err="1">
                  <a:solidFill>
                    <a:srgbClr val="000000"/>
                  </a:solidFill>
                  <a:latin typeface="Evolventa Bold"/>
                  <a:ea typeface="Evolventa Bold"/>
                  <a:cs typeface="Evolventa Bold"/>
                  <a:sym typeface="Evolventa Bold"/>
                </a:rPr>
                <a:t>доступа</a:t>
              </a:r>
              <a:r>
                <a:rPr lang="en-US" sz="2800" b="1" dirty="0">
                  <a:solidFill>
                    <a:srgbClr val="000000"/>
                  </a:solidFill>
                  <a:latin typeface="Evolventa Bold"/>
                  <a:ea typeface="Evolventa Bold"/>
                  <a:cs typeface="Evolventa Bold"/>
                  <a:sym typeface="Evolventa Bold"/>
                </a:rPr>
                <a:t> </a:t>
              </a:r>
              <a:r>
                <a:rPr lang="en-US" sz="2800" b="1" dirty="0" err="1">
                  <a:solidFill>
                    <a:srgbClr val="000000"/>
                  </a:solidFill>
                  <a:latin typeface="Evolventa Bold"/>
                  <a:ea typeface="Evolventa Bold"/>
                  <a:cs typeface="Evolventa Bold"/>
                  <a:sym typeface="Evolventa Bold"/>
                </a:rPr>
                <a:t>по</a:t>
              </a:r>
              <a:r>
                <a:rPr lang="en-US" sz="2800" b="1" dirty="0">
                  <a:solidFill>
                    <a:srgbClr val="000000"/>
                  </a:solidFill>
                  <a:latin typeface="Evolventa Bold"/>
                  <a:ea typeface="Evolventa Bold"/>
                  <a:cs typeface="Evolventa Bold"/>
                  <a:sym typeface="Evolventa Bold"/>
                </a:rPr>
                <a:t> </a:t>
              </a:r>
              <a:r>
                <a:rPr lang="en-US" sz="2800" b="1" dirty="0" err="1">
                  <a:solidFill>
                    <a:srgbClr val="000000"/>
                  </a:solidFill>
                  <a:latin typeface="Evolventa Bold"/>
                  <a:ea typeface="Evolventa Bold"/>
                  <a:cs typeface="Evolventa Bold"/>
                  <a:sym typeface="Evolventa Bold"/>
                </a:rPr>
                <a:t>ролям</a:t>
              </a:r>
              <a:r>
                <a:rPr lang="en-US" sz="2800" b="1" dirty="0">
                  <a:solidFill>
                    <a:srgbClr val="000000"/>
                  </a:solidFill>
                  <a:latin typeface="Evolventa Bold"/>
                  <a:ea typeface="Evolventa Bold"/>
                  <a:cs typeface="Evolventa Bold"/>
                  <a:sym typeface="Evolventa Bold"/>
                </a:rPr>
                <a:t>: </a:t>
              </a:r>
              <a:r>
                <a:rPr lang="en-US" sz="2800" b="1" dirty="0" err="1">
                  <a:solidFill>
                    <a:srgbClr val="000000"/>
                  </a:solidFill>
                  <a:latin typeface="Evolventa Bold"/>
                  <a:ea typeface="Evolventa Bold"/>
                  <a:cs typeface="Evolventa Bold"/>
                  <a:sym typeface="Evolventa Bold"/>
                </a:rPr>
                <a:t>администратор</a:t>
              </a:r>
              <a:r>
                <a:rPr lang="en-US" sz="2800" b="1" dirty="0">
                  <a:solidFill>
                    <a:srgbClr val="000000"/>
                  </a:solidFill>
                  <a:latin typeface="Evolventa Bold"/>
                  <a:ea typeface="Evolventa Bold"/>
                  <a:cs typeface="Evolventa Bold"/>
                  <a:sym typeface="Evolventa Bold"/>
                </a:rPr>
                <a:t>, </a:t>
              </a:r>
              <a:r>
                <a:rPr lang="en-US" sz="2800" b="1" dirty="0" err="1">
                  <a:solidFill>
                    <a:srgbClr val="000000"/>
                  </a:solidFill>
                  <a:latin typeface="Evolventa Bold"/>
                  <a:ea typeface="Evolventa Bold"/>
                  <a:cs typeface="Evolventa Bold"/>
                  <a:sym typeface="Evolventa Bold"/>
                </a:rPr>
                <a:t>менеджер</a:t>
              </a:r>
              <a:r>
                <a:rPr lang="en-US" sz="2800" b="1" dirty="0">
                  <a:solidFill>
                    <a:srgbClr val="000000"/>
                  </a:solidFill>
                  <a:latin typeface="Evolventa Bold"/>
                  <a:ea typeface="Evolventa Bold"/>
                  <a:cs typeface="Evolventa Bold"/>
                  <a:sym typeface="Evolventa Bold"/>
                </a:rPr>
                <a:t>, </a:t>
              </a:r>
              <a:r>
                <a:rPr lang="en-US" sz="2800" b="1" dirty="0" err="1">
                  <a:solidFill>
                    <a:srgbClr val="000000"/>
                  </a:solidFill>
                  <a:latin typeface="Evolventa Bold"/>
                  <a:ea typeface="Evolventa Bold"/>
                  <a:cs typeface="Evolventa Bold"/>
                  <a:sym typeface="Evolventa Bold"/>
                </a:rPr>
                <a:t>мастер</a:t>
              </a:r>
              <a:endParaRPr lang="en-US" sz="2800" b="1" dirty="0">
                <a:solidFill>
                  <a:srgbClr val="000000"/>
                </a:solidFill>
                <a:latin typeface="Evolventa Bold"/>
                <a:ea typeface="Evolventa Bold"/>
                <a:cs typeface="Evolventa Bold"/>
                <a:sym typeface="Evolventa Bold"/>
              </a:endParaRP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028700" y="2269482"/>
            <a:ext cx="13519082" cy="1397849"/>
            <a:chOff x="0" y="-73088"/>
            <a:chExt cx="3560582" cy="368158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3555026" cy="225283"/>
            </a:xfrm>
            <a:custGeom>
              <a:avLst/>
              <a:gdLst/>
              <a:ahLst/>
              <a:cxnLst/>
              <a:rect l="l" t="t" r="r" b="b"/>
              <a:pathLst>
                <a:path w="3555026" h="225283">
                  <a:moveTo>
                    <a:pt x="17207" y="0"/>
                  </a:moveTo>
                  <a:lnTo>
                    <a:pt x="3537820" y="0"/>
                  </a:lnTo>
                  <a:cubicBezTo>
                    <a:pt x="3547323" y="0"/>
                    <a:pt x="3555026" y="7704"/>
                    <a:pt x="3555026" y="17207"/>
                  </a:cubicBezTo>
                  <a:lnTo>
                    <a:pt x="3555026" y="208076"/>
                  </a:lnTo>
                  <a:cubicBezTo>
                    <a:pt x="3555026" y="212640"/>
                    <a:pt x="3553214" y="217016"/>
                    <a:pt x="3549987" y="220243"/>
                  </a:cubicBezTo>
                  <a:cubicBezTo>
                    <a:pt x="3546760" y="223470"/>
                    <a:pt x="3542383" y="225283"/>
                    <a:pt x="3537820" y="225283"/>
                  </a:cubicBezTo>
                  <a:lnTo>
                    <a:pt x="17207" y="225283"/>
                  </a:lnTo>
                  <a:cubicBezTo>
                    <a:pt x="12643" y="225283"/>
                    <a:pt x="8267" y="223470"/>
                    <a:pt x="5040" y="220243"/>
                  </a:cubicBezTo>
                  <a:cubicBezTo>
                    <a:pt x="1813" y="217016"/>
                    <a:pt x="0" y="212640"/>
                    <a:pt x="0" y="208076"/>
                  </a:cubicBezTo>
                  <a:lnTo>
                    <a:pt x="0" y="17207"/>
                  </a:lnTo>
                  <a:cubicBezTo>
                    <a:pt x="0" y="12643"/>
                    <a:pt x="1813" y="8267"/>
                    <a:pt x="5040" y="5040"/>
                  </a:cubicBezTo>
                  <a:cubicBezTo>
                    <a:pt x="8267" y="1813"/>
                    <a:pt x="12643" y="0"/>
                    <a:pt x="1720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5555" y="-73088"/>
              <a:ext cx="3555027" cy="368158"/>
            </a:xfrm>
            <a:prstGeom prst="rect">
              <a:avLst/>
            </a:prstGeom>
          </p:spPr>
          <p:txBody>
            <a:bodyPr lIns="101600" tIns="101600" rIns="101600" bIns="101600" rtlCol="0" anchor="ctr"/>
            <a:lstStyle/>
            <a:p>
              <a:pPr algn="l">
                <a:lnSpc>
                  <a:spcPts val="3920"/>
                </a:lnSpc>
              </a:pPr>
              <a:r>
                <a:rPr lang="en-US" sz="2800" b="1" dirty="0" err="1">
                  <a:solidFill>
                    <a:srgbClr val="000000"/>
                  </a:solidFill>
                  <a:latin typeface="Evolventa Bold"/>
                  <a:ea typeface="Evolventa Bold"/>
                  <a:cs typeface="Evolventa Bold"/>
                  <a:sym typeface="Evolventa Bold"/>
                </a:rPr>
                <a:t>Авторизация</a:t>
              </a:r>
              <a:r>
                <a:rPr lang="en-US" sz="2800" b="1" dirty="0">
                  <a:solidFill>
                    <a:srgbClr val="000000"/>
                  </a:solidFill>
                  <a:latin typeface="Evolventa Bold"/>
                  <a:ea typeface="Evolventa Bold"/>
                  <a:cs typeface="Evolventa Bold"/>
                  <a:sym typeface="Evolventa Bold"/>
                </a:rPr>
                <a:t> </a:t>
              </a:r>
              <a:r>
                <a:rPr lang="en-US" sz="2800" b="1" dirty="0" err="1">
                  <a:solidFill>
                    <a:srgbClr val="000000"/>
                  </a:solidFill>
                  <a:latin typeface="Evolventa Bold"/>
                  <a:ea typeface="Evolventa Bold"/>
                  <a:cs typeface="Evolventa Bold"/>
                  <a:sym typeface="Evolventa Bold"/>
                </a:rPr>
                <a:t>пользователей</a:t>
              </a:r>
              <a:endParaRPr lang="en-US" sz="2800" b="1" dirty="0">
                <a:solidFill>
                  <a:srgbClr val="000000"/>
                </a:solidFill>
                <a:latin typeface="Evolventa Bold"/>
                <a:ea typeface="Evolventa Bold"/>
                <a:cs typeface="Evolventa Bold"/>
                <a:sym typeface="Evolventa Bold"/>
              </a:endParaRPr>
            </a:p>
          </p:txBody>
        </p:sp>
      </p:grpSp>
      <p:sp>
        <p:nvSpPr>
          <p:cNvPr id="21" name="Freeform 21"/>
          <p:cNvSpPr/>
          <p:nvPr/>
        </p:nvSpPr>
        <p:spPr>
          <a:xfrm>
            <a:off x="15453883" y="6484693"/>
            <a:ext cx="1805417" cy="2385149"/>
          </a:xfrm>
          <a:custGeom>
            <a:avLst/>
            <a:gdLst/>
            <a:ahLst/>
            <a:cxnLst/>
            <a:rect l="l" t="t" r="r" b="b"/>
            <a:pathLst>
              <a:path w="1805417" h="2385149">
                <a:moveTo>
                  <a:pt x="0" y="0"/>
                </a:moveTo>
                <a:lnTo>
                  <a:pt x="1805417" y="0"/>
                </a:lnTo>
                <a:lnTo>
                  <a:pt x="1805417" y="2385149"/>
                </a:lnTo>
                <a:lnTo>
                  <a:pt x="0" y="23851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2108" b="-32108"/>
            </a:stretch>
          </a:blipFill>
        </p:spPr>
      </p:sp>
      <p:sp>
        <p:nvSpPr>
          <p:cNvPr id="22" name="TextBox 22"/>
          <p:cNvSpPr txBox="1"/>
          <p:nvPr/>
        </p:nvSpPr>
        <p:spPr>
          <a:xfrm>
            <a:off x="3071085" y="1009650"/>
            <a:ext cx="12145830" cy="895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960"/>
              </a:lnSpc>
              <a:spcBef>
                <a:spcPct val="0"/>
              </a:spcBef>
            </a:pPr>
            <a:r>
              <a:rPr lang="en-US" sz="5800" b="1">
                <a:solidFill>
                  <a:srgbClr val="000000"/>
                </a:solidFill>
                <a:latin typeface="Jura Bold"/>
                <a:ea typeface="Jura Bold"/>
                <a:cs typeface="Jura Bold"/>
                <a:sym typeface="Jura Bold"/>
              </a:rPr>
              <a:t>Функциональная составляющая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067925" y="-8764931"/>
            <a:ext cx="18621375" cy="13279088"/>
          </a:xfrm>
          <a:custGeom>
            <a:avLst/>
            <a:gdLst/>
            <a:ahLst/>
            <a:cxnLst/>
            <a:rect l="l" t="t" r="r" b="b"/>
            <a:pathLst>
              <a:path w="18621375" h="13279088">
                <a:moveTo>
                  <a:pt x="0" y="0"/>
                </a:moveTo>
                <a:lnTo>
                  <a:pt x="18621375" y="0"/>
                </a:lnTo>
                <a:lnTo>
                  <a:pt x="18621375" y="13279088"/>
                </a:lnTo>
                <a:lnTo>
                  <a:pt x="0" y="132790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874" r="-1430" b="-183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624388" y="3741237"/>
            <a:ext cx="9039225" cy="5517063"/>
          </a:xfrm>
          <a:custGeom>
            <a:avLst/>
            <a:gdLst/>
            <a:ahLst/>
            <a:cxnLst/>
            <a:rect l="l" t="t" r="r" b="b"/>
            <a:pathLst>
              <a:path w="9039225" h="5517063">
                <a:moveTo>
                  <a:pt x="0" y="0"/>
                </a:moveTo>
                <a:lnTo>
                  <a:pt x="9039225" y="0"/>
                </a:lnTo>
                <a:lnTo>
                  <a:pt x="9039225" y="5517063"/>
                </a:lnTo>
                <a:lnTo>
                  <a:pt x="0" y="55170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46091" b="-72363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28700" y="1019175"/>
            <a:ext cx="16230600" cy="1952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79"/>
              </a:lnSpc>
            </a:pPr>
            <a:r>
              <a:rPr lang="en-US" sz="6399" b="1">
                <a:solidFill>
                  <a:srgbClr val="FFFFFF"/>
                </a:solidFill>
                <a:latin typeface="Jura Bold"/>
                <a:ea typeface="Jura Bold"/>
                <a:cs typeface="Jura Bold"/>
                <a:sym typeface="Jura Bold"/>
              </a:rPr>
              <a:t>Интерфейс</a:t>
            </a:r>
          </a:p>
          <a:p>
            <a:pPr algn="ctr">
              <a:lnSpc>
                <a:spcPts val="7680"/>
              </a:lnSpc>
            </a:pPr>
            <a:r>
              <a:rPr lang="en-US" sz="6400" b="1">
                <a:solidFill>
                  <a:srgbClr val="FFFFFF"/>
                </a:solidFill>
                <a:latin typeface="Jura Bold"/>
                <a:ea typeface="Jura Bold"/>
                <a:cs typeface="Jura Bold"/>
                <a:sym typeface="Jura Bold"/>
              </a:rPr>
              <a:t>LalaServiceCenter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-2255317" y="4196788"/>
            <a:ext cx="5537767" cy="5030539"/>
          </a:xfrm>
          <a:custGeom>
            <a:avLst/>
            <a:gdLst/>
            <a:ahLst/>
            <a:cxnLst/>
            <a:rect l="l" t="t" r="r" b="b"/>
            <a:pathLst>
              <a:path w="5537767" h="5030539">
                <a:moveTo>
                  <a:pt x="0" y="0"/>
                </a:moveTo>
                <a:lnTo>
                  <a:pt x="5537767" y="0"/>
                </a:lnTo>
                <a:lnTo>
                  <a:pt x="5537767" y="5030540"/>
                </a:lnTo>
                <a:lnTo>
                  <a:pt x="0" y="50305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3753"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13592942" y="3238528"/>
            <a:ext cx="6398691" cy="7048472"/>
          </a:xfrm>
          <a:custGeom>
            <a:avLst/>
            <a:gdLst/>
            <a:ahLst/>
            <a:cxnLst/>
            <a:rect l="l" t="t" r="r" b="b"/>
            <a:pathLst>
              <a:path w="6398691" h="7048472">
                <a:moveTo>
                  <a:pt x="6398691" y="0"/>
                </a:moveTo>
                <a:lnTo>
                  <a:pt x="0" y="0"/>
                </a:lnTo>
                <a:lnTo>
                  <a:pt x="0" y="7048472"/>
                </a:lnTo>
                <a:lnTo>
                  <a:pt x="6398691" y="7048472"/>
                </a:lnTo>
                <a:lnTo>
                  <a:pt x="6398691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2234245" y="2384654"/>
            <a:ext cx="13819510" cy="6348058"/>
          </a:xfrm>
          <a:custGeom>
            <a:avLst/>
            <a:gdLst/>
            <a:ahLst/>
            <a:cxnLst/>
            <a:rect l="l" t="t" r="r" b="b"/>
            <a:pathLst>
              <a:path w="13819510" h="6348058">
                <a:moveTo>
                  <a:pt x="0" y="0"/>
                </a:moveTo>
                <a:lnTo>
                  <a:pt x="13819510" y="0"/>
                </a:lnTo>
                <a:lnTo>
                  <a:pt x="13819510" y="6348057"/>
                </a:lnTo>
                <a:lnTo>
                  <a:pt x="0" y="634805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668" t="-1015" r="-1037" b="-1940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445816" y="1009650"/>
            <a:ext cx="13396369" cy="895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960"/>
              </a:lnSpc>
              <a:spcBef>
                <a:spcPct val="0"/>
              </a:spcBef>
            </a:pPr>
            <a:r>
              <a:rPr lang="en-US" sz="5800" b="1">
                <a:solidFill>
                  <a:srgbClr val="000000"/>
                </a:solidFill>
                <a:latin typeface="Jura Bold"/>
                <a:ea typeface="Jura Bold"/>
                <a:cs typeface="Jura Bold"/>
                <a:sym typeface="Jura Bold"/>
              </a:rPr>
              <a:t>Табличное представление данных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-5777676" y="-6125093"/>
            <a:ext cx="12582484" cy="11430000"/>
          </a:xfrm>
          <a:custGeom>
            <a:avLst/>
            <a:gdLst/>
            <a:ahLst/>
            <a:cxnLst/>
            <a:rect l="l" t="t" r="r" b="b"/>
            <a:pathLst>
              <a:path w="12582484" h="11430000">
                <a:moveTo>
                  <a:pt x="0" y="0"/>
                </a:moveTo>
                <a:lnTo>
                  <a:pt x="12582484" y="0"/>
                </a:lnTo>
                <a:lnTo>
                  <a:pt x="12582484" y="11430000"/>
                </a:lnTo>
                <a:lnTo>
                  <a:pt x="0" y="11430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3753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004355" y="4415657"/>
            <a:ext cx="5286354" cy="7048472"/>
          </a:xfrm>
          <a:custGeom>
            <a:avLst/>
            <a:gdLst/>
            <a:ahLst/>
            <a:cxnLst/>
            <a:rect l="l" t="t" r="r" b="b"/>
            <a:pathLst>
              <a:path w="5286354" h="7048472">
                <a:moveTo>
                  <a:pt x="0" y="0"/>
                </a:moveTo>
                <a:lnTo>
                  <a:pt x="5286354" y="0"/>
                </a:lnTo>
                <a:lnTo>
                  <a:pt x="5286354" y="7048472"/>
                </a:lnTo>
                <a:lnTo>
                  <a:pt x="0" y="70484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2340030" y="2382151"/>
            <a:ext cx="13607939" cy="6265997"/>
          </a:xfrm>
          <a:custGeom>
            <a:avLst/>
            <a:gdLst/>
            <a:ahLst/>
            <a:cxnLst/>
            <a:rect l="l" t="t" r="r" b="b"/>
            <a:pathLst>
              <a:path w="13607939" h="6265997">
                <a:moveTo>
                  <a:pt x="0" y="0"/>
                </a:moveTo>
                <a:lnTo>
                  <a:pt x="13607940" y="0"/>
                </a:lnTo>
                <a:lnTo>
                  <a:pt x="13607940" y="6265997"/>
                </a:lnTo>
                <a:lnTo>
                  <a:pt x="0" y="626599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603" t="-1930" r="-1795" b="-2205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896216" y="1009650"/>
            <a:ext cx="14495568" cy="895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960"/>
              </a:lnSpc>
              <a:spcBef>
                <a:spcPct val="0"/>
              </a:spcBef>
            </a:pPr>
            <a:r>
              <a:rPr lang="en-US" sz="5800" b="1">
                <a:solidFill>
                  <a:srgbClr val="000000"/>
                </a:solidFill>
                <a:latin typeface="Jura Bold"/>
                <a:ea typeface="Jura Bold"/>
                <a:cs typeface="Jura Bold"/>
                <a:sym typeface="Jura Bold"/>
              </a:rPr>
              <a:t>Графическое представление данных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226782" y="2349971"/>
            <a:ext cx="16305327" cy="16843704"/>
          </a:xfrm>
          <a:custGeom>
            <a:avLst/>
            <a:gdLst/>
            <a:ahLst/>
            <a:cxnLst/>
            <a:rect l="l" t="t" r="r" b="b"/>
            <a:pathLst>
              <a:path w="16305327" h="16843704">
                <a:moveTo>
                  <a:pt x="0" y="0"/>
                </a:moveTo>
                <a:lnTo>
                  <a:pt x="16305327" y="0"/>
                </a:lnTo>
                <a:lnTo>
                  <a:pt x="16305327" y="16843703"/>
                </a:lnTo>
                <a:lnTo>
                  <a:pt x="0" y="1684370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623" r="-4980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28700" y="3136943"/>
            <a:ext cx="3446568" cy="3221792"/>
          </a:xfrm>
          <a:custGeom>
            <a:avLst/>
            <a:gdLst/>
            <a:ahLst/>
            <a:cxnLst/>
            <a:rect l="l" t="t" r="r" b="b"/>
            <a:pathLst>
              <a:path w="3446568" h="3221792">
                <a:moveTo>
                  <a:pt x="0" y="0"/>
                </a:moveTo>
                <a:lnTo>
                  <a:pt x="3446568" y="0"/>
                </a:lnTo>
                <a:lnTo>
                  <a:pt x="3446568" y="3221792"/>
                </a:lnTo>
                <a:lnTo>
                  <a:pt x="0" y="32217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6742536" y="3136943"/>
            <a:ext cx="2285740" cy="1705514"/>
          </a:xfrm>
          <a:custGeom>
            <a:avLst/>
            <a:gdLst/>
            <a:ahLst/>
            <a:cxnLst/>
            <a:rect l="l" t="t" r="r" b="b"/>
            <a:pathLst>
              <a:path w="2285740" h="1705514">
                <a:moveTo>
                  <a:pt x="0" y="0"/>
                </a:moveTo>
                <a:lnTo>
                  <a:pt x="2285740" y="0"/>
                </a:lnTo>
                <a:lnTo>
                  <a:pt x="2285740" y="1705514"/>
                </a:lnTo>
                <a:lnTo>
                  <a:pt x="0" y="17055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2456372" y="3288434"/>
            <a:ext cx="4802928" cy="2462005"/>
          </a:xfrm>
          <a:custGeom>
            <a:avLst/>
            <a:gdLst/>
            <a:ahLst/>
            <a:cxnLst/>
            <a:rect l="l" t="t" r="r" b="b"/>
            <a:pathLst>
              <a:path w="4802928" h="2462005">
                <a:moveTo>
                  <a:pt x="0" y="0"/>
                </a:moveTo>
                <a:lnTo>
                  <a:pt x="4802928" y="0"/>
                </a:lnTo>
                <a:lnTo>
                  <a:pt x="4802928" y="2462005"/>
                </a:lnTo>
                <a:lnTo>
                  <a:pt x="0" y="246200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2456372" y="5958864"/>
            <a:ext cx="4802928" cy="2401464"/>
          </a:xfrm>
          <a:custGeom>
            <a:avLst/>
            <a:gdLst/>
            <a:ahLst/>
            <a:cxnLst/>
            <a:rect l="l" t="t" r="r" b="b"/>
            <a:pathLst>
              <a:path w="4802928" h="2401464">
                <a:moveTo>
                  <a:pt x="0" y="0"/>
                </a:moveTo>
                <a:lnTo>
                  <a:pt x="4802928" y="0"/>
                </a:lnTo>
                <a:lnTo>
                  <a:pt x="4802928" y="2401464"/>
                </a:lnTo>
                <a:lnTo>
                  <a:pt x="0" y="240146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9259724" y="3136943"/>
            <a:ext cx="2285740" cy="1046904"/>
          </a:xfrm>
          <a:custGeom>
            <a:avLst/>
            <a:gdLst/>
            <a:ahLst/>
            <a:cxnLst/>
            <a:rect l="l" t="t" r="r" b="b"/>
            <a:pathLst>
              <a:path w="2285740" h="1046904">
                <a:moveTo>
                  <a:pt x="0" y="0"/>
                </a:moveTo>
                <a:lnTo>
                  <a:pt x="2285740" y="0"/>
                </a:lnTo>
                <a:lnTo>
                  <a:pt x="2285740" y="1046904"/>
                </a:lnTo>
                <a:lnTo>
                  <a:pt x="0" y="104690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7168980" y="6450979"/>
            <a:ext cx="3718591" cy="2807321"/>
          </a:xfrm>
          <a:custGeom>
            <a:avLst/>
            <a:gdLst/>
            <a:ahLst/>
            <a:cxnLst/>
            <a:rect l="l" t="t" r="r" b="b"/>
            <a:pathLst>
              <a:path w="3718591" h="2807321">
                <a:moveTo>
                  <a:pt x="0" y="0"/>
                </a:moveTo>
                <a:lnTo>
                  <a:pt x="3718591" y="0"/>
                </a:lnTo>
                <a:lnTo>
                  <a:pt x="3718591" y="2807321"/>
                </a:lnTo>
                <a:lnTo>
                  <a:pt x="0" y="280732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5477" b="-59344"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3742021" y="1009650"/>
            <a:ext cx="11035406" cy="895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960"/>
              </a:lnSpc>
              <a:spcBef>
                <a:spcPct val="0"/>
              </a:spcBef>
            </a:pPr>
            <a:r>
              <a:rPr lang="en-US" sz="5800" b="1">
                <a:solidFill>
                  <a:srgbClr val="FFFFFF"/>
                </a:solidFill>
                <a:latin typeface="Jura Bold"/>
                <a:ea typeface="Jura Bold"/>
                <a:cs typeface="Jura Bold"/>
                <a:sym typeface="Jura Bold"/>
              </a:rPr>
              <a:t>Малые интерфейсы системы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2556720"/>
            <a:ext cx="3446568" cy="419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en-US" sz="2799" b="1">
                <a:solidFill>
                  <a:srgbClr val="FFFFFF"/>
                </a:solidFill>
                <a:latin typeface="Jura Bold"/>
                <a:ea typeface="Jura Bold"/>
                <a:cs typeface="Jura Bold"/>
                <a:sym typeface="Jura Bold"/>
              </a:rPr>
              <a:t>Окно авторизации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742536" y="2556720"/>
            <a:ext cx="4802928" cy="419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en-US" sz="2799" b="1">
                <a:solidFill>
                  <a:srgbClr val="FFFFFF"/>
                </a:solidFill>
                <a:latin typeface="Jura Bold"/>
                <a:ea typeface="Jura Bold"/>
                <a:cs typeface="Jura Bold"/>
                <a:sym typeface="Jura Bold"/>
              </a:rPr>
              <a:t>Двухэтапная фильтрация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456372" y="2556720"/>
            <a:ext cx="4802928" cy="419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en-US" sz="2799" b="1">
                <a:solidFill>
                  <a:srgbClr val="FFFFFF"/>
                </a:solidFill>
                <a:latin typeface="Jura Bold"/>
                <a:ea typeface="Jura Bold"/>
                <a:cs typeface="Jura Bold"/>
                <a:sym typeface="Jura Bold"/>
              </a:rPr>
              <a:t>Полный доступ к данным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143805" y="4524799"/>
            <a:ext cx="18717607" cy="17641345"/>
          </a:xfrm>
          <a:custGeom>
            <a:avLst/>
            <a:gdLst/>
            <a:ahLst/>
            <a:cxnLst/>
            <a:rect l="l" t="t" r="r" b="b"/>
            <a:pathLst>
              <a:path w="18717607" h="17641345">
                <a:moveTo>
                  <a:pt x="0" y="0"/>
                </a:moveTo>
                <a:lnTo>
                  <a:pt x="18717608" y="0"/>
                </a:lnTo>
                <a:lnTo>
                  <a:pt x="18717608" y="17641345"/>
                </a:lnTo>
                <a:lnTo>
                  <a:pt x="0" y="176413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28700" y="2247901"/>
            <a:ext cx="12934113" cy="1397849"/>
            <a:chOff x="0" y="-78772"/>
            <a:chExt cx="3406515" cy="36815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406515" cy="225283"/>
            </a:xfrm>
            <a:custGeom>
              <a:avLst/>
              <a:gdLst/>
              <a:ahLst/>
              <a:cxnLst/>
              <a:rect l="l" t="t" r="r" b="b"/>
              <a:pathLst>
                <a:path w="3406515" h="225283">
                  <a:moveTo>
                    <a:pt x="17957" y="0"/>
                  </a:moveTo>
                  <a:lnTo>
                    <a:pt x="3388558" y="0"/>
                  </a:lnTo>
                  <a:cubicBezTo>
                    <a:pt x="3398476" y="0"/>
                    <a:pt x="3406515" y="8040"/>
                    <a:pt x="3406515" y="17957"/>
                  </a:cubicBezTo>
                  <a:lnTo>
                    <a:pt x="3406515" y="207326"/>
                  </a:lnTo>
                  <a:cubicBezTo>
                    <a:pt x="3406515" y="212089"/>
                    <a:pt x="3404624" y="216656"/>
                    <a:pt x="3401256" y="220024"/>
                  </a:cubicBezTo>
                  <a:cubicBezTo>
                    <a:pt x="3397888" y="223391"/>
                    <a:pt x="3393321" y="225283"/>
                    <a:pt x="3388558" y="225283"/>
                  </a:cubicBezTo>
                  <a:lnTo>
                    <a:pt x="17957" y="225283"/>
                  </a:lnTo>
                  <a:cubicBezTo>
                    <a:pt x="8040" y="225283"/>
                    <a:pt x="0" y="217243"/>
                    <a:pt x="0" y="207326"/>
                  </a:cubicBezTo>
                  <a:lnTo>
                    <a:pt x="0" y="17957"/>
                  </a:lnTo>
                  <a:cubicBezTo>
                    <a:pt x="0" y="8040"/>
                    <a:pt x="8040" y="0"/>
                    <a:pt x="1795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78772"/>
              <a:ext cx="3406515" cy="368158"/>
            </a:xfrm>
            <a:prstGeom prst="rect">
              <a:avLst/>
            </a:prstGeom>
          </p:spPr>
          <p:txBody>
            <a:bodyPr lIns="101600" tIns="101600" rIns="101600" bIns="101600" rtlCol="0" anchor="ctr"/>
            <a:lstStyle/>
            <a:p>
              <a:pPr algn="l">
                <a:lnSpc>
                  <a:spcPts val="3920"/>
                </a:lnSpc>
              </a:pPr>
              <a:r>
                <a:rPr lang="en-US" sz="2800" b="1" dirty="0" err="1">
                  <a:solidFill>
                    <a:srgbClr val="000000"/>
                  </a:solidFill>
                  <a:latin typeface="Evolventa Bold"/>
                  <a:ea typeface="Evolventa Bold"/>
                  <a:cs typeface="Evolventa Bold"/>
                  <a:sym typeface="Evolventa Bold"/>
                </a:rPr>
                <a:t>Визуализация</a:t>
              </a:r>
              <a:r>
                <a:rPr lang="en-US" sz="2800" b="1" dirty="0">
                  <a:solidFill>
                    <a:srgbClr val="000000"/>
                  </a:solidFill>
                  <a:latin typeface="Evolventa Bold"/>
                  <a:ea typeface="Evolventa Bold"/>
                  <a:cs typeface="Evolventa Bold"/>
                  <a:sym typeface="Evolventa Bold"/>
                </a:rPr>
                <a:t> </a:t>
              </a:r>
              <a:r>
                <a:rPr lang="en-US" sz="2800" b="1" dirty="0" err="1">
                  <a:solidFill>
                    <a:srgbClr val="000000"/>
                  </a:solidFill>
                  <a:latin typeface="Evolventa Bold"/>
                  <a:ea typeface="Evolventa Bold"/>
                  <a:cs typeface="Evolventa Bold"/>
                  <a:sym typeface="Evolventa Bold"/>
                </a:rPr>
                <a:t>метрик</a:t>
              </a:r>
              <a:r>
                <a:rPr lang="en-US" sz="2800" b="1" dirty="0">
                  <a:solidFill>
                    <a:srgbClr val="000000"/>
                  </a:solidFill>
                  <a:latin typeface="Evolventa Bold"/>
                  <a:ea typeface="Evolventa Bold"/>
                  <a:cs typeface="Evolventa Bold"/>
                  <a:sym typeface="Evolventa Bold"/>
                </a:rPr>
                <a:t> и </a:t>
              </a:r>
              <a:r>
                <a:rPr lang="en-US" sz="2800" b="1" dirty="0" err="1">
                  <a:solidFill>
                    <a:srgbClr val="000000"/>
                  </a:solidFill>
                  <a:latin typeface="Evolventa Bold"/>
                  <a:ea typeface="Evolventa Bold"/>
                  <a:cs typeface="Evolventa Bold"/>
                  <a:sym typeface="Evolventa Bold"/>
                </a:rPr>
                <a:t>аналитики</a:t>
              </a:r>
              <a:r>
                <a:rPr lang="en-US" sz="2800" b="1" dirty="0">
                  <a:solidFill>
                    <a:srgbClr val="000000"/>
                  </a:solidFill>
                  <a:latin typeface="Evolventa Bold"/>
                  <a:ea typeface="Evolventa Bold"/>
                  <a:cs typeface="Evolventa Bold"/>
                  <a:sym typeface="Evolventa Bold"/>
                </a:rPr>
                <a:t> </a:t>
              </a:r>
              <a:r>
                <a:rPr lang="en-US" sz="2800" b="1" dirty="0" err="1">
                  <a:solidFill>
                    <a:srgbClr val="000000"/>
                  </a:solidFill>
                  <a:latin typeface="Evolventa Bold"/>
                  <a:ea typeface="Evolventa Bold"/>
                  <a:cs typeface="Evolventa Bold"/>
                  <a:sym typeface="Evolventa Bold"/>
                </a:rPr>
                <a:t>через</a:t>
              </a:r>
              <a:r>
                <a:rPr lang="en-US" sz="2800" b="1" dirty="0">
                  <a:solidFill>
                    <a:srgbClr val="000000"/>
                  </a:solidFill>
                  <a:latin typeface="Evolventa Bold"/>
                  <a:ea typeface="Evolventa Bold"/>
                  <a:cs typeface="Evolventa Bold"/>
                  <a:sym typeface="Evolventa Bold"/>
                </a:rPr>
                <a:t> </a:t>
              </a:r>
              <a:r>
                <a:rPr lang="en-US" sz="2800" b="1" dirty="0" err="1">
                  <a:solidFill>
                    <a:srgbClr val="000000"/>
                  </a:solidFill>
                  <a:latin typeface="Evolventa Bold"/>
                  <a:ea typeface="Evolventa Bold"/>
                  <a:cs typeface="Evolventa Bold"/>
                  <a:sym typeface="Evolventa Bold"/>
                </a:rPr>
                <a:t>графики</a:t>
              </a:r>
              <a:endParaRPr lang="en-US" sz="2800" b="1" dirty="0">
                <a:solidFill>
                  <a:srgbClr val="000000"/>
                </a:solidFill>
                <a:latin typeface="Evolventa Bold"/>
                <a:ea typeface="Evolventa Bold"/>
                <a:cs typeface="Evolventa Bold"/>
                <a:sym typeface="Evolventa Bold"/>
              </a:endParaRP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028700" y="3352108"/>
            <a:ext cx="12934113" cy="1397849"/>
            <a:chOff x="0" y="-75951"/>
            <a:chExt cx="3406515" cy="36815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406515" cy="225283"/>
            </a:xfrm>
            <a:custGeom>
              <a:avLst/>
              <a:gdLst/>
              <a:ahLst/>
              <a:cxnLst/>
              <a:rect l="l" t="t" r="r" b="b"/>
              <a:pathLst>
                <a:path w="3406515" h="225283">
                  <a:moveTo>
                    <a:pt x="17957" y="0"/>
                  </a:moveTo>
                  <a:lnTo>
                    <a:pt x="3388558" y="0"/>
                  </a:lnTo>
                  <a:cubicBezTo>
                    <a:pt x="3398476" y="0"/>
                    <a:pt x="3406515" y="8040"/>
                    <a:pt x="3406515" y="17957"/>
                  </a:cubicBezTo>
                  <a:lnTo>
                    <a:pt x="3406515" y="207326"/>
                  </a:lnTo>
                  <a:cubicBezTo>
                    <a:pt x="3406515" y="212089"/>
                    <a:pt x="3404624" y="216656"/>
                    <a:pt x="3401256" y="220024"/>
                  </a:cubicBezTo>
                  <a:cubicBezTo>
                    <a:pt x="3397888" y="223391"/>
                    <a:pt x="3393321" y="225283"/>
                    <a:pt x="3388558" y="225283"/>
                  </a:cubicBezTo>
                  <a:lnTo>
                    <a:pt x="17957" y="225283"/>
                  </a:lnTo>
                  <a:cubicBezTo>
                    <a:pt x="8040" y="225283"/>
                    <a:pt x="0" y="217243"/>
                    <a:pt x="0" y="207326"/>
                  </a:cubicBezTo>
                  <a:lnTo>
                    <a:pt x="0" y="17957"/>
                  </a:lnTo>
                  <a:cubicBezTo>
                    <a:pt x="0" y="8040"/>
                    <a:pt x="8040" y="0"/>
                    <a:pt x="1795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75951"/>
              <a:ext cx="3406515" cy="368158"/>
            </a:xfrm>
            <a:prstGeom prst="rect">
              <a:avLst/>
            </a:prstGeom>
          </p:spPr>
          <p:txBody>
            <a:bodyPr lIns="101600" tIns="101600" rIns="101600" bIns="101600" rtlCol="0" anchor="ctr"/>
            <a:lstStyle/>
            <a:p>
              <a:pPr algn="l">
                <a:lnSpc>
                  <a:spcPts val="3920"/>
                </a:lnSpc>
              </a:pPr>
              <a:r>
                <a:rPr lang="en-US" sz="2800" b="1" dirty="0" err="1">
                  <a:solidFill>
                    <a:srgbClr val="000000"/>
                  </a:solidFill>
                  <a:latin typeface="Evolventa Bold"/>
                  <a:ea typeface="Evolventa Bold"/>
                  <a:cs typeface="Evolventa Bold"/>
                  <a:sym typeface="Evolventa Bold"/>
                </a:rPr>
                <a:t>Внедрить</a:t>
              </a:r>
              <a:r>
                <a:rPr lang="en-US" sz="2800" b="1" dirty="0">
                  <a:solidFill>
                    <a:srgbClr val="000000"/>
                  </a:solidFill>
                  <a:latin typeface="Evolventa Bold"/>
                  <a:ea typeface="Evolventa Bold"/>
                  <a:cs typeface="Evolventa Bold"/>
                  <a:sym typeface="Evolventa Bold"/>
                </a:rPr>
                <a:t> </a:t>
              </a:r>
              <a:r>
                <a:rPr lang="en-US" sz="2800" b="1" dirty="0" err="1">
                  <a:solidFill>
                    <a:srgbClr val="000000"/>
                  </a:solidFill>
                  <a:latin typeface="Evolventa Bold"/>
                  <a:ea typeface="Evolventa Bold"/>
                  <a:cs typeface="Evolventa Bold"/>
                  <a:sym typeface="Evolventa Bold"/>
                </a:rPr>
                <a:t>механизм</a:t>
              </a:r>
              <a:r>
                <a:rPr lang="en-US" sz="2800" b="1" dirty="0">
                  <a:solidFill>
                    <a:srgbClr val="000000"/>
                  </a:solidFill>
                  <a:latin typeface="Evolventa Bold"/>
                  <a:ea typeface="Evolventa Bold"/>
                  <a:cs typeface="Evolventa Bold"/>
                  <a:sym typeface="Evolventa Bold"/>
                </a:rPr>
                <a:t> </a:t>
              </a:r>
              <a:r>
                <a:rPr lang="en-US" sz="2800" b="1" dirty="0" err="1">
                  <a:solidFill>
                    <a:srgbClr val="000000"/>
                  </a:solidFill>
                  <a:latin typeface="Evolventa Bold"/>
                  <a:ea typeface="Evolventa Bold"/>
                  <a:cs typeface="Evolventa Bold"/>
                  <a:sym typeface="Evolventa Bold"/>
                </a:rPr>
                <a:t>автоматического</a:t>
              </a:r>
              <a:r>
                <a:rPr lang="en-US" sz="2800" b="1" dirty="0">
                  <a:solidFill>
                    <a:srgbClr val="000000"/>
                  </a:solidFill>
                  <a:latin typeface="Evolventa Bold"/>
                  <a:ea typeface="Evolventa Bold"/>
                  <a:cs typeface="Evolventa Bold"/>
                  <a:sym typeface="Evolventa Bold"/>
                </a:rPr>
                <a:t> </a:t>
              </a:r>
              <a:r>
                <a:rPr lang="en-US" sz="2800" b="1" dirty="0" err="1">
                  <a:solidFill>
                    <a:srgbClr val="000000"/>
                  </a:solidFill>
                  <a:latin typeface="Evolventa Bold"/>
                  <a:ea typeface="Evolventa Bold"/>
                  <a:cs typeface="Evolventa Bold"/>
                  <a:sym typeface="Evolventa Bold"/>
                </a:rPr>
                <a:t>архивирования</a:t>
              </a:r>
              <a:r>
                <a:rPr lang="en-US" sz="2800" b="1" dirty="0">
                  <a:solidFill>
                    <a:srgbClr val="000000"/>
                  </a:solidFill>
                  <a:latin typeface="Evolventa Bold"/>
                  <a:ea typeface="Evolventa Bold"/>
                  <a:cs typeface="Evolventa Bold"/>
                  <a:sym typeface="Evolventa Bold"/>
                </a:rPr>
                <a:t> </a:t>
              </a:r>
              <a:r>
                <a:rPr lang="en-US" sz="2800" b="1" dirty="0" err="1">
                  <a:solidFill>
                    <a:srgbClr val="000000"/>
                  </a:solidFill>
                  <a:latin typeface="Evolventa Bold"/>
                  <a:ea typeface="Evolventa Bold"/>
                  <a:cs typeface="Evolventa Bold"/>
                  <a:sym typeface="Evolventa Bold"/>
                </a:rPr>
                <a:t>старых</a:t>
              </a:r>
              <a:r>
                <a:rPr lang="en-US" sz="2800" b="1" dirty="0">
                  <a:solidFill>
                    <a:srgbClr val="000000"/>
                  </a:solidFill>
                  <a:latin typeface="Evolventa Bold"/>
                  <a:ea typeface="Evolventa Bold"/>
                  <a:cs typeface="Evolventa Bold"/>
                  <a:sym typeface="Evolventa Bold"/>
                </a:rPr>
                <a:t> </a:t>
              </a:r>
              <a:r>
                <a:rPr lang="en-US" sz="2800" b="1" dirty="0" err="1">
                  <a:solidFill>
                    <a:srgbClr val="000000"/>
                  </a:solidFill>
                  <a:latin typeface="Evolventa Bold"/>
                  <a:ea typeface="Evolventa Bold"/>
                  <a:cs typeface="Evolventa Bold"/>
                  <a:sym typeface="Evolventa Bold"/>
                </a:rPr>
                <a:t>данных</a:t>
              </a:r>
              <a:endParaRPr lang="en-US" sz="2800" b="1" dirty="0">
                <a:solidFill>
                  <a:srgbClr val="000000"/>
                </a:solidFill>
                <a:latin typeface="Evolventa Bold"/>
                <a:ea typeface="Evolventa Bold"/>
                <a:cs typeface="Evolventa Bold"/>
                <a:sym typeface="Evolventa Bold"/>
              </a:endParaRP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028700" y="8128453"/>
            <a:ext cx="12934113" cy="1397849"/>
            <a:chOff x="0" y="-83003"/>
            <a:chExt cx="3406515" cy="36815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406515" cy="225283"/>
            </a:xfrm>
            <a:custGeom>
              <a:avLst/>
              <a:gdLst/>
              <a:ahLst/>
              <a:cxnLst/>
              <a:rect l="l" t="t" r="r" b="b"/>
              <a:pathLst>
                <a:path w="3406515" h="225283">
                  <a:moveTo>
                    <a:pt x="17957" y="0"/>
                  </a:moveTo>
                  <a:lnTo>
                    <a:pt x="3388558" y="0"/>
                  </a:lnTo>
                  <a:cubicBezTo>
                    <a:pt x="3398476" y="0"/>
                    <a:pt x="3406515" y="8040"/>
                    <a:pt x="3406515" y="17957"/>
                  </a:cubicBezTo>
                  <a:lnTo>
                    <a:pt x="3406515" y="207326"/>
                  </a:lnTo>
                  <a:cubicBezTo>
                    <a:pt x="3406515" y="212089"/>
                    <a:pt x="3404624" y="216656"/>
                    <a:pt x="3401256" y="220024"/>
                  </a:cubicBezTo>
                  <a:cubicBezTo>
                    <a:pt x="3397888" y="223391"/>
                    <a:pt x="3393321" y="225283"/>
                    <a:pt x="3388558" y="225283"/>
                  </a:cubicBezTo>
                  <a:lnTo>
                    <a:pt x="17957" y="225283"/>
                  </a:lnTo>
                  <a:cubicBezTo>
                    <a:pt x="8040" y="225283"/>
                    <a:pt x="0" y="217243"/>
                    <a:pt x="0" y="207326"/>
                  </a:cubicBezTo>
                  <a:lnTo>
                    <a:pt x="0" y="17957"/>
                  </a:lnTo>
                  <a:cubicBezTo>
                    <a:pt x="0" y="8040"/>
                    <a:pt x="8040" y="0"/>
                    <a:pt x="1795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83003"/>
              <a:ext cx="3406515" cy="368158"/>
            </a:xfrm>
            <a:prstGeom prst="rect">
              <a:avLst/>
            </a:prstGeom>
          </p:spPr>
          <p:txBody>
            <a:bodyPr lIns="101600" tIns="101600" rIns="101600" bIns="101600" rtlCol="0" anchor="ctr"/>
            <a:lstStyle/>
            <a:p>
              <a:pPr algn="l">
                <a:lnSpc>
                  <a:spcPts val="3920"/>
                </a:lnSpc>
              </a:pPr>
              <a:r>
                <a:rPr lang="en-US" sz="2800" b="1" dirty="0" err="1">
                  <a:solidFill>
                    <a:srgbClr val="000000"/>
                  </a:solidFill>
                  <a:latin typeface="Evolventa Bold"/>
                  <a:ea typeface="Evolventa Bold"/>
                  <a:cs typeface="Evolventa Bold"/>
                  <a:sym typeface="Evolventa Bold"/>
                </a:rPr>
                <a:t>Добавить</a:t>
              </a:r>
              <a:r>
                <a:rPr lang="en-US" sz="2800" b="1" dirty="0">
                  <a:solidFill>
                    <a:srgbClr val="000000"/>
                  </a:solidFill>
                  <a:latin typeface="Evolventa Bold"/>
                  <a:ea typeface="Evolventa Bold"/>
                  <a:cs typeface="Evolventa Bold"/>
                  <a:sym typeface="Evolventa Bold"/>
                </a:rPr>
                <a:t> </a:t>
              </a:r>
              <a:r>
                <a:rPr lang="en-US" sz="2800" b="1" dirty="0" err="1">
                  <a:solidFill>
                    <a:srgbClr val="000000"/>
                  </a:solidFill>
                  <a:latin typeface="Evolventa Bold"/>
                  <a:ea typeface="Evolventa Bold"/>
                  <a:cs typeface="Evolventa Bold"/>
                  <a:sym typeface="Evolventa Bold"/>
                </a:rPr>
                <a:t>функциональность</a:t>
              </a:r>
              <a:r>
                <a:rPr lang="en-US" sz="2800" b="1" dirty="0">
                  <a:solidFill>
                    <a:srgbClr val="000000"/>
                  </a:solidFill>
                  <a:latin typeface="Evolventa Bold"/>
                  <a:ea typeface="Evolventa Bold"/>
                  <a:cs typeface="Evolventa Bold"/>
                  <a:sym typeface="Evolventa Bold"/>
                </a:rPr>
                <a:t> </a:t>
              </a:r>
              <a:r>
                <a:rPr lang="en-US" sz="2800" b="1" dirty="0" err="1">
                  <a:solidFill>
                    <a:srgbClr val="000000"/>
                  </a:solidFill>
                  <a:latin typeface="Evolventa Bold"/>
                  <a:ea typeface="Evolventa Bold"/>
                  <a:cs typeface="Evolventa Bold"/>
                  <a:sym typeface="Evolventa Bold"/>
                </a:rPr>
                <a:t>для</a:t>
              </a:r>
              <a:r>
                <a:rPr lang="en-US" sz="2800" b="1" dirty="0">
                  <a:solidFill>
                    <a:srgbClr val="000000"/>
                  </a:solidFill>
                  <a:latin typeface="Evolventa Bold"/>
                  <a:ea typeface="Evolventa Bold"/>
                  <a:cs typeface="Evolventa Bold"/>
                  <a:sym typeface="Evolventa Bold"/>
                </a:rPr>
                <a:t> </a:t>
              </a:r>
              <a:r>
                <a:rPr lang="en-US" sz="2800" b="1" dirty="0" err="1">
                  <a:solidFill>
                    <a:srgbClr val="000000"/>
                  </a:solidFill>
                  <a:latin typeface="Evolventa Bold"/>
                  <a:ea typeface="Evolventa Bold"/>
                  <a:cs typeface="Evolventa Bold"/>
                  <a:sym typeface="Evolventa Bold"/>
                </a:rPr>
                <a:t>расчёта</a:t>
              </a:r>
              <a:r>
                <a:rPr lang="en-US" sz="2800" b="1" dirty="0">
                  <a:solidFill>
                    <a:srgbClr val="000000"/>
                  </a:solidFill>
                  <a:latin typeface="Evolventa Bold"/>
                  <a:ea typeface="Evolventa Bold"/>
                  <a:cs typeface="Evolventa Bold"/>
                  <a:sym typeface="Evolventa Bold"/>
                </a:rPr>
                <a:t> </a:t>
              </a:r>
              <a:r>
                <a:rPr lang="en-US" sz="2800" b="1" dirty="0" err="1">
                  <a:solidFill>
                    <a:srgbClr val="000000"/>
                  </a:solidFill>
                  <a:latin typeface="Evolventa Bold"/>
                  <a:ea typeface="Evolventa Bold"/>
                  <a:cs typeface="Evolventa Bold"/>
                  <a:sym typeface="Evolventa Bold"/>
                </a:rPr>
                <a:t>скидок</a:t>
              </a:r>
              <a:r>
                <a:rPr lang="en-US" sz="2800" b="1" dirty="0">
                  <a:solidFill>
                    <a:srgbClr val="000000"/>
                  </a:solidFill>
                  <a:latin typeface="Evolventa Bold"/>
                  <a:ea typeface="Evolventa Bold"/>
                  <a:cs typeface="Evolventa Bold"/>
                  <a:sym typeface="Evolventa Bold"/>
                </a:rPr>
                <a:t>, </a:t>
              </a:r>
              <a:r>
                <a:rPr lang="en-US" sz="2800" b="1" dirty="0" err="1">
                  <a:solidFill>
                    <a:srgbClr val="000000"/>
                  </a:solidFill>
                  <a:latin typeface="Evolventa Bold"/>
                  <a:ea typeface="Evolventa Bold"/>
                  <a:cs typeface="Evolventa Bold"/>
                  <a:sym typeface="Evolventa Bold"/>
                </a:rPr>
                <a:t>акций</a:t>
              </a:r>
              <a:r>
                <a:rPr lang="en-US" sz="2800" b="1" dirty="0">
                  <a:solidFill>
                    <a:srgbClr val="000000"/>
                  </a:solidFill>
                  <a:latin typeface="Evolventa Bold"/>
                  <a:ea typeface="Evolventa Bold"/>
                  <a:cs typeface="Evolventa Bold"/>
                  <a:sym typeface="Evolventa Bold"/>
                </a:rPr>
                <a:t> и </a:t>
              </a:r>
              <a:r>
                <a:rPr lang="en-US" sz="2800" b="1" dirty="0" err="1">
                  <a:solidFill>
                    <a:srgbClr val="000000"/>
                  </a:solidFill>
                  <a:latin typeface="Evolventa Bold"/>
                  <a:ea typeface="Evolventa Bold"/>
                  <a:cs typeface="Evolventa Bold"/>
                  <a:sym typeface="Evolventa Bold"/>
                </a:rPr>
                <a:t>бонусов</a:t>
              </a:r>
              <a:r>
                <a:rPr lang="en-US" sz="2800" b="1" dirty="0">
                  <a:solidFill>
                    <a:srgbClr val="000000"/>
                  </a:solidFill>
                  <a:latin typeface="Evolventa Bold"/>
                  <a:ea typeface="Evolventa Bold"/>
                  <a:cs typeface="Evolventa Bold"/>
                  <a:sym typeface="Evolventa Bold"/>
                </a:rPr>
                <a:t>.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028700" y="4444576"/>
            <a:ext cx="12934113" cy="1397849"/>
            <a:chOff x="0" y="-76222"/>
            <a:chExt cx="3406515" cy="36815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406515" cy="225283"/>
            </a:xfrm>
            <a:custGeom>
              <a:avLst/>
              <a:gdLst/>
              <a:ahLst/>
              <a:cxnLst/>
              <a:rect l="l" t="t" r="r" b="b"/>
              <a:pathLst>
                <a:path w="3406515" h="225283">
                  <a:moveTo>
                    <a:pt x="17957" y="0"/>
                  </a:moveTo>
                  <a:lnTo>
                    <a:pt x="3388558" y="0"/>
                  </a:lnTo>
                  <a:cubicBezTo>
                    <a:pt x="3398476" y="0"/>
                    <a:pt x="3406515" y="8040"/>
                    <a:pt x="3406515" y="17957"/>
                  </a:cubicBezTo>
                  <a:lnTo>
                    <a:pt x="3406515" y="207326"/>
                  </a:lnTo>
                  <a:cubicBezTo>
                    <a:pt x="3406515" y="212089"/>
                    <a:pt x="3404624" y="216656"/>
                    <a:pt x="3401256" y="220024"/>
                  </a:cubicBezTo>
                  <a:cubicBezTo>
                    <a:pt x="3397888" y="223391"/>
                    <a:pt x="3393321" y="225283"/>
                    <a:pt x="3388558" y="225283"/>
                  </a:cubicBezTo>
                  <a:lnTo>
                    <a:pt x="17957" y="225283"/>
                  </a:lnTo>
                  <a:cubicBezTo>
                    <a:pt x="8040" y="225283"/>
                    <a:pt x="0" y="217243"/>
                    <a:pt x="0" y="207326"/>
                  </a:cubicBezTo>
                  <a:lnTo>
                    <a:pt x="0" y="17957"/>
                  </a:lnTo>
                  <a:cubicBezTo>
                    <a:pt x="0" y="8040"/>
                    <a:pt x="8040" y="0"/>
                    <a:pt x="1795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76222"/>
              <a:ext cx="3406515" cy="368158"/>
            </a:xfrm>
            <a:prstGeom prst="rect">
              <a:avLst/>
            </a:prstGeom>
          </p:spPr>
          <p:txBody>
            <a:bodyPr lIns="101600" tIns="101600" rIns="101600" bIns="101600" rtlCol="0" anchor="ctr"/>
            <a:lstStyle/>
            <a:p>
              <a:pPr algn="l">
                <a:lnSpc>
                  <a:spcPts val="3920"/>
                </a:lnSpc>
              </a:pPr>
              <a:r>
                <a:rPr lang="en-US" sz="2800" b="1" dirty="0" err="1">
                  <a:solidFill>
                    <a:srgbClr val="000000"/>
                  </a:solidFill>
                  <a:latin typeface="Evolventa Bold"/>
                  <a:ea typeface="Evolventa Bold"/>
                  <a:cs typeface="Evolventa Bold"/>
                  <a:sym typeface="Evolventa Bold"/>
                </a:rPr>
                <a:t>Добавить</a:t>
              </a:r>
              <a:r>
                <a:rPr lang="en-US" sz="2800" b="1" dirty="0">
                  <a:solidFill>
                    <a:srgbClr val="000000"/>
                  </a:solidFill>
                  <a:latin typeface="Evolventa Bold"/>
                  <a:ea typeface="Evolventa Bold"/>
                  <a:cs typeface="Evolventa Bold"/>
                  <a:sym typeface="Evolventa Bold"/>
                </a:rPr>
                <a:t> NoSQL-</a:t>
              </a:r>
              <a:r>
                <a:rPr lang="en-US" sz="2800" b="1" dirty="0" err="1">
                  <a:solidFill>
                    <a:srgbClr val="000000"/>
                  </a:solidFill>
                  <a:latin typeface="Evolventa Bold"/>
                  <a:ea typeface="Evolventa Bold"/>
                  <a:cs typeface="Evolventa Bold"/>
                  <a:sym typeface="Evolventa Bold"/>
                </a:rPr>
                <a:t>базу</a:t>
              </a:r>
              <a:r>
                <a:rPr lang="en-US" sz="2800" b="1" dirty="0">
                  <a:solidFill>
                    <a:srgbClr val="000000"/>
                  </a:solidFill>
                  <a:latin typeface="Evolventa Bold"/>
                  <a:ea typeface="Evolventa Bold"/>
                  <a:cs typeface="Evolventa Bold"/>
                  <a:sym typeface="Evolventa Bold"/>
                </a:rPr>
                <a:t> </a:t>
              </a:r>
              <a:r>
                <a:rPr lang="en-US" sz="2800" b="1" dirty="0" err="1">
                  <a:solidFill>
                    <a:srgbClr val="000000"/>
                  </a:solidFill>
                  <a:latin typeface="Evolventa Bold"/>
                  <a:ea typeface="Evolventa Bold"/>
                  <a:cs typeface="Evolventa Bold"/>
                  <a:sym typeface="Evolventa Bold"/>
                </a:rPr>
                <a:t>данных</a:t>
              </a:r>
              <a:r>
                <a:rPr lang="en-US" sz="2800" b="1" dirty="0">
                  <a:solidFill>
                    <a:srgbClr val="000000"/>
                  </a:solidFill>
                  <a:latin typeface="Evolventa Bold"/>
                  <a:ea typeface="Evolventa Bold"/>
                  <a:cs typeface="Evolventa Bold"/>
                  <a:sym typeface="Evolventa Bold"/>
                </a:rPr>
                <a:t> </a:t>
              </a:r>
              <a:r>
                <a:rPr lang="en-US" sz="2800" b="1" dirty="0" err="1">
                  <a:solidFill>
                    <a:srgbClr val="000000"/>
                  </a:solidFill>
                  <a:latin typeface="Evolventa Bold"/>
                  <a:ea typeface="Evolventa Bold"/>
                  <a:cs typeface="Evolventa Bold"/>
                  <a:sym typeface="Evolventa Bold"/>
                </a:rPr>
                <a:t>для</a:t>
              </a:r>
              <a:r>
                <a:rPr lang="en-US" sz="2800" b="1" dirty="0">
                  <a:solidFill>
                    <a:srgbClr val="000000"/>
                  </a:solidFill>
                  <a:latin typeface="Evolventa Bold"/>
                  <a:ea typeface="Evolventa Bold"/>
                  <a:cs typeface="Evolventa Bold"/>
                  <a:sym typeface="Evolventa Bold"/>
                </a:rPr>
                <a:t> </a:t>
              </a:r>
              <a:r>
                <a:rPr lang="en-US" sz="2800" b="1" dirty="0" err="1">
                  <a:solidFill>
                    <a:srgbClr val="000000"/>
                  </a:solidFill>
                  <a:latin typeface="Evolventa Bold"/>
                  <a:ea typeface="Evolventa Bold"/>
                  <a:cs typeface="Evolventa Bold"/>
                  <a:sym typeface="Evolventa Bold"/>
                </a:rPr>
                <a:t>хранения</a:t>
              </a:r>
              <a:r>
                <a:rPr lang="en-US" sz="2800" b="1" dirty="0">
                  <a:solidFill>
                    <a:srgbClr val="000000"/>
                  </a:solidFill>
                  <a:latin typeface="Evolventa Bold"/>
                  <a:ea typeface="Evolventa Bold"/>
                  <a:cs typeface="Evolventa Bold"/>
                  <a:sym typeface="Evolventa Bold"/>
                </a:rPr>
                <a:t> </a:t>
              </a:r>
              <a:r>
                <a:rPr lang="en-US" sz="2800" b="1" dirty="0" err="1">
                  <a:solidFill>
                    <a:srgbClr val="000000"/>
                  </a:solidFill>
                  <a:latin typeface="Evolventa Bold"/>
                  <a:ea typeface="Evolventa Bold"/>
                  <a:cs typeface="Evolventa Bold"/>
                  <a:sym typeface="Evolventa Bold"/>
                </a:rPr>
                <a:t>логов</a:t>
              </a:r>
              <a:endParaRPr lang="en-US" sz="2800" b="1" dirty="0">
                <a:solidFill>
                  <a:srgbClr val="000000"/>
                </a:solidFill>
                <a:latin typeface="Evolventa Bold"/>
                <a:ea typeface="Evolventa Bold"/>
                <a:cs typeface="Evolventa Bold"/>
                <a:sym typeface="Evolventa Bold"/>
              </a:endParaRP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028700" y="5508654"/>
            <a:ext cx="12934113" cy="1397849"/>
            <a:chOff x="0" y="-83970"/>
            <a:chExt cx="3406515" cy="368158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3406515" cy="225283"/>
            </a:xfrm>
            <a:custGeom>
              <a:avLst/>
              <a:gdLst/>
              <a:ahLst/>
              <a:cxnLst/>
              <a:rect l="l" t="t" r="r" b="b"/>
              <a:pathLst>
                <a:path w="3406515" h="225283">
                  <a:moveTo>
                    <a:pt x="17957" y="0"/>
                  </a:moveTo>
                  <a:lnTo>
                    <a:pt x="3388558" y="0"/>
                  </a:lnTo>
                  <a:cubicBezTo>
                    <a:pt x="3398476" y="0"/>
                    <a:pt x="3406515" y="8040"/>
                    <a:pt x="3406515" y="17957"/>
                  </a:cubicBezTo>
                  <a:lnTo>
                    <a:pt x="3406515" y="207326"/>
                  </a:lnTo>
                  <a:cubicBezTo>
                    <a:pt x="3406515" y="212089"/>
                    <a:pt x="3404624" y="216656"/>
                    <a:pt x="3401256" y="220024"/>
                  </a:cubicBezTo>
                  <a:cubicBezTo>
                    <a:pt x="3397888" y="223391"/>
                    <a:pt x="3393321" y="225283"/>
                    <a:pt x="3388558" y="225283"/>
                  </a:cubicBezTo>
                  <a:lnTo>
                    <a:pt x="17957" y="225283"/>
                  </a:lnTo>
                  <a:cubicBezTo>
                    <a:pt x="8040" y="225283"/>
                    <a:pt x="0" y="217243"/>
                    <a:pt x="0" y="207326"/>
                  </a:cubicBezTo>
                  <a:lnTo>
                    <a:pt x="0" y="17957"/>
                  </a:lnTo>
                  <a:cubicBezTo>
                    <a:pt x="0" y="8040"/>
                    <a:pt x="8040" y="0"/>
                    <a:pt x="1795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ru-RU" dirty="0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83970"/>
              <a:ext cx="3406515" cy="368158"/>
            </a:xfrm>
            <a:prstGeom prst="rect">
              <a:avLst/>
            </a:prstGeom>
          </p:spPr>
          <p:txBody>
            <a:bodyPr lIns="101600" tIns="101600" rIns="101600" bIns="101600" rtlCol="0" anchor="ctr"/>
            <a:lstStyle/>
            <a:p>
              <a:pPr algn="l">
                <a:lnSpc>
                  <a:spcPts val="3920"/>
                </a:lnSpc>
              </a:pPr>
              <a:r>
                <a:rPr lang="en-US" sz="2800" b="1" dirty="0" err="1">
                  <a:solidFill>
                    <a:srgbClr val="000000"/>
                  </a:solidFill>
                  <a:latin typeface="Evolventa Bold"/>
                  <a:ea typeface="Evolventa Bold"/>
                  <a:cs typeface="Evolventa Bold"/>
                  <a:sym typeface="Evolventa Bold"/>
                </a:rPr>
                <a:t>Разработка</a:t>
              </a:r>
              <a:r>
                <a:rPr lang="en-US" sz="2800" b="1" dirty="0">
                  <a:solidFill>
                    <a:srgbClr val="000000"/>
                  </a:solidFill>
                  <a:latin typeface="Evolventa Bold"/>
                  <a:ea typeface="Evolventa Bold"/>
                  <a:cs typeface="Evolventa Bold"/>
                  <a:sym typeface="Evolventa Bold"/>
                </a:rPr>
                <a:t> </a:t>
              </a:r>
              <a:r>
                <a:rPr lang="en-US" sz="2800" b="1" dirty="0" err="1">
                  <a:solidFill>
                    <a:srgbClr val="000000"/>
                  </a:solidFill>
                  <a:latin typeface="Evolventa Bold"/>
                  <a:ea typeface="Evolventa Bold"/>
                  <a:cs typeface="Evolventa Bold"/>
                  <a:sym typeface="Evolventa Bold"/>
                </a:rPr>
                <a:t>веб-версии</a:t>
              </a:r>
              <a:r>
                <a:rPr lang="en-US" sz="2800" b="1" dirty="0">
                  <a:solidFill>
                    <a:srgbClr val="000000"/>
                  </a:solidFill>
                  <a:latin typeface="Evolventa Bold"/>
                  <a:ea typeface="Evolventa Bold"/>
                  <a:cs typeface="Evolventa Bold"/>
                  <a:sym typeface="Evolventa Bold"/>
                </a:rPr>
                <a:t> </a:t>
              </a:r>
              <a:r>
                <a:rPr lang="en-US" sz="2800" b="1" dirty="0" err="1">
                  <a:solidFill>
                    <a:srgbClr val="000000"/>
                  </a:solidFill>
                  <a:latin typeface="Evolventa Bold"/>
                  <a:ea typeface="Evolventa Bold"/>
                  <a:cs typeface="Evolventa Bold"/>
                  <a:sym typeface="Evolventa Bold"/>
                </a:rPr>
                <a:t>приложения</a:t>
              </a:r>
              <a:endParaRPr lang="en-US" sz="2800" b="1" dirty="0">
                <a:solidFill>
                  <a:srgbClr val="000000"/>
                </a:solidFill>
                <a:latin typeface="Evolventa Bold"/>
                <a:ea typeface="Evolventa Bold"/>
                <a:cs typeface="Evolventa Bold"/>
                <a:sym typeface="Evolventa Bold"/>
              </a:endParaRP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028700" y="6645704"/>
            <a:ext cx="12934113" cy="1826985"/>
            <a:chOff x="0" y="-72499"/>
            <a:chExt cx="3406515" cy="481181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3406515" cy="338306"/>
            </a:xfrm>
            <a:custGeom>
              <a:avLst/>
              <a:gdLst/>
              <a:ahLst/>
              <a:cxnLst/>
              <a:rect l="l" t="t" r="r" b="b"/>
              <a:pathLst>
                <a:path w="3406515" h="338306">
                  <a:moveTo>
                    <a:pt x="17957" y="0"/>
                  </a:moveTo>
                  <a:lnTo>
                    <a:pt x="3388558" y="0"/>
                  </a:lnTo>
                  <a:cubicBezTo>
                    <a:pt x="3398476" y="0"/>
                    <a:pt x="3406515" y="8040"/>
                    <a:pt x="3406515" y="17957"/>
                  </a:cubicBezTo>
                  <a:lnTo>
                    <a:pt x="3406515" y="320349"/>
                  </a:lnTo>
                  <a:cubicBezTo>
                    <a:pt x="3406515" y="325112"/>
                    <a:pt x="3404624" y="329679"/>
                    <a:pt x="3401256" y="333047"/>
                  </a:cubicBezTo>
                  <a:cubicBezTo>
                    <a:pt x="3397888" y="336414"/>
                    <a:pt x="3393321" y="338306"/>
                    <a:pt x="3388558" y="338306"/>
                  </a:cubicBezTo>
                  <a:lnTo>
                    <a:pt x="17957" y="338306"/>
                  </a:lnTo>
                  <a:cubicBezTo>
                    <a:pt x="8040" y="338306"/>
                    <a:pt x="0" y="330266"/>
                    <a:pt x="0" y="320349"/>
                  </a:cubicBezTo>
                  <a:lnTo>
                    <a:pt x="0" y="17957"/>
                  </a:lnTo>
                  <a:cubicBezTo>
                    <a:pt x="0" y="8040"/>
                    <a:pt x="8040" y="0"/>
                    <a:pt x="1795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0" y="-72499"/>
              <a:ext cx="3406515" cy="481181"/>
            </a:xfrm>
            <a:prstGeom prst="rect">
              <a:avLst/>
            </a:prstGeom>
          </p:spPr>
          <p:txBody>
            <a:bodyPr lIns="101600" tIns="101600" rIns="101600" bIns="101600" rtlCol="0" anchor="ctr"/>
            <a:lstStyle/>
            <a:p>
              <a:pPr algn="l">
                <a:lnSpc>
                  <a:spcPts val="3920"/>
                </a:lnSpc>
              </a:pPr>
              <a:r>
                <a:rPr lang="en-US" sz="2800" b="1" dirty="0" err="1">
                  <a:solidFill>
                    <a:srgbClr val="000000"/>
                  </a:solidFill>
                  <a:latin typeface="Evolventa Bold"/>
                  <a:ea typeface="Evolventa Bold"/>
                  <a:cs typeface="Evolventa Bold"/>
                  <a:sym typeface="Evolventa Bold"/>
                </a:rPr>
                <a:t>Добавить</a:t>
              </a:r>
              <a:r>
                <a:rPr lang="en-US" sz="2800" b="1" dirty="0">
                  <a:solidFill>
                    <a:srgbClr val="000000"/>
                  </a:solidFill>
                  <a:latin typeface="Evolventa Bold"/>
                  <a:ea typeface="Evolventa Bold"/>
                  <a:cs typeface="Evolventa Bold"/>
                  <a:sym typeface="Evolventa Bold"/>
                </a:rPr>
                <a:t> </a:t>
              </a:r>
              <a:r>
                <a:rPr lang="en-US" sz="2800" b="1" dirty="0" err="1">
                  <a:solidFill>
                    <a:srgbClr val="000000"/>
                  </a:solidFill>
                  <a:latin typeface="Evolventa Bold"/>
                  <a:ea typeface="Evolventa Bold"/>
                  <a:cs typeface="Evolventa Bold"/>
                  <a:sym typeface="Evolventa Bold"/>
                </a:rPr>
                <a:t>функциональность</a:t>
              </a:r>
              <a:r>
                <a:rPr lang="en-US" sz="2800" b="1" dirty="0">
                  <a:solidFill>
                    <a:srgbClr val="000000"/>
                  </a:solidFill>
                  <a:latin typeface="Evolventa Bold"/>
                  <a:ea typeface="Evolventa Bold"/>
                  <a:cs typeface="Evolventa Bold"/>
                  <a:sym typeface="Evolventa Bold"/>
                </a:rPr>
                <a:t> </a:t>
              </a:r>
              <a:r>
                <a:rPr lang="en-US" sz="2800" b="1" dirty="0" err="1">
                  <a:solidFill>
                    <a:srgbClr val="000000"/>
                  </a:solidFill>
                  <a:latin typeface="Evolventa Bold"/>
                  <a:ea typeface="Evolventa Bold"/>
                  <a:cs typeface="Evolventa Bold"/>
                  <a:sym typeface="Evolventa Bold"/>
                </a:rPr>
                <a:t>автоматического</a:t>
              </a:r>
              <a:r>
                <a:rPr lang="en-US" sz="2800" b="1" dirty="0">
                  <a:solidFill>
                    <a:srgbClr val="000000"/>
                  </a:solidFill>
                  <a:latin typeface="Evolventa Bold"/>
                  <a:ea typeface="Evolventa Bold"/>
                  <a:cs typeface="Evolventa Bold"/>
                  <a:sym typeface="Evolventa Bold"/>
                </a:rPr>
                <a:t> </a:t>
              </a:r>
              <a:r>
                <a:rPr lang="en-US" sz="2800" b="1" dirty="0" err="1">
                  <a:solidFill>
                    <a:srgbClr val="000000"/>
                  </a:solidFill>
                  <a:latin typeface="Evolventa Bold"/>
                  <a:ea typeface="Evolventa Bold"/>
                  <a:cs typeface="Evolventa Bold"/>
                  <a:sym typeface="Evolventa Bold"/>
                </a:rPr>
                <a:t>изменения</a:t>
              </a:r>
              <a:r>
                <a:rPr lang="en-US" sz="2800" b="1" dirty="0">
                  <a:solidFill>
                    <a:srgbClr val="000000"/>
                  </a:solidFill>
                  <a:latin typeface="Evolventa Bold"/>
                  <a:ea typeface="Evolventa Bold"/>
                  <a:cs typeface="Evolventa Bold"/>
                  <a:sym typeface="Evolventa Bold"/>
                </a:rPr>
                <a:t> </a:t>
              </a:r>
              <a:r>
                <a:rPr lang="en-US" sz="2800" b="1" dirty="0" err="1">
                  <a:solidFill>
                    <a:srgbClr val="000000"/>
                  </a:solidFill>
                  <a:latin typeface="Evolventa Bold"/>
                  <a:ea typeface="Evolventa Bold"/>
                  <a:cs typeface="Evolventa Bold"/>
                  <a:sym typeface="Evolventa Bold"/>
                </a:rPr>
                <a:t>данных</a:t>
              </a:r>
              <a:r>
                <a:rPr lang="en-US" sz="2800" b="1" dirty="0">
                  <a:solidFill>
                    <a:srgbClr val="000000"/>
                  </a:solidFill>
                  <a:latin typeface="Evolventa Bold"/>
                  <a:ea typeface="Evolventa Bold"/>
                  <a:cs typeface="Evolventa Bold"/>
                  <a:sym typeface="Evolventa Bold"/>
                </a:rPr>
                <a:t> в </a:t>
              </a:r>
              <a:r>
                <a:rPr lang="en-US" sz="2800" b="1" dirty="0" err="1">
                  <a:solidFill>
                    <a:srgbClr val="000000"/>
                  </a:solidFill>
                  <a:latin typeface="Evolventa Bold"/>
                  <a:ea typeface="Evolventa Bold"/>
                  <a:cs typeface="Evolventa Bold"/>
                  <a:sym typeface="Evolventa Bold"/>
                </a:rPr>
                <a:t>связанных</a:t>
              </a:r>
              <a:r>
                <a:rPr lang="en-US" sz="2800" b="1" dirty="0">
                  <a:solidFill>
                    <a:srgbClr val="000000"/>
                  </a:solidFill>
                  <a:latin typeface="Evolventa Bold"/>
                  <a:ea typeface="Evolventa Bold"/>
                  <a:cs typeface="Evolventa Bold"/>
                  <a:sym typeface="Evolventa Bold"/>
                </a:rPr>
                <a:t> </a:t>
              </a:r>
              <a:r>
                <a:rPr lang="en-US" sz="2800" b="1" dirty="0" err="1">
                  <a:solidFill>
                    <a:srgbClr val="000000"/>
                  </a:solidFill>
                  <a:latin typeface="Evolventa Bold"/>
                  <a:ea typeface="Evolventa Bold"/>
                  <a:cs typeface="Evolventa Bold"/>
                  <a:sym typeface="Evolventa Bold"/>
                </a:rPr>
                <a:t>таблицах</a:t>
              </a:r>
              <a:endParaRPr lang="en-US" sz="2800" b="1" dirty="0">
                <a:solidFill>
                  <a:srgbClr val="000000"/>
                </a:solidFill>
                <a:latin typeface="Evolventa Bold"/>
                <a:ea typeface="Evolventa Bold"/>
                <a:cs typeface="Evolventa Bold"/>
                <a:sym typeface="Evolventa Bold"/>
              </a:endParaRPr>
            </a:p>
          </p:txBody>
        </p:sp>
      </p:grpSp>
      <p:sp>
        <p:nvSpPr>
          <p:cNvPr id="21" name="Freeform 21"/>
          <p:cNvSpPr/>
          <p:nvPr/>
        </p:nvSpPr>
        <p:spPr>
          <a:xfrm>
            <a:off x="14878177" y="6682849"/>
            <a:ext cx="2381123" cy="2575451"/>
          </a:xfrm>
          <a:custGeom>
            <a:avLst/>
            <a:gdLst/>
            <a:ahLst/>
            <a:cxnLst/>
            <a:rect l="l" t="t" r="r" b="b"/>
            <a:pathLst>
              <a:path w="2381123" h="2575451">
                <a:moveTo>
                  <a:pt x="0" y="0"/>
                </a:moveTo>
                <a:lnTo>
                  <a:pt x="2381123" y="0"/>
                </a:lnTo>
                <a:lnTo>
                  <a:pt x="2381123" y="2575451"/>
                </a:lnTo>
                <a:lnTo>
                  <a:pt x="0" y="257545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62702" t="-46254" r="-156357" b="-247060"/>
            </a:stretch>
          </a:blipFill>
        </p:spPr>
      </p:sp>
      <p:sp>
        <p:nvSpPr>
          <p:cNvPr id="22" name="TextBox 22"/>
          <p:cNvSpPr txBox="1"/>
          <p:nvPr/>
        </p:nvSpPr>
        <p:spPr>
          <a:xfrm>
            <a:off x="2335872" y="1009650"/>
            <a:ext cx="13616255" cy="895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960"/>
              </a:lnSpc>
              <a:spcBef>
                <a:spcPct val="0"/>
              </a:spcBef>
            </a:pPr>
            <a:r>
              <a:rPr lang="en-US" sz="5800" b="1">
                <a:solidFill>
                  <a:srgbClr val="000000"/>
                </a:solidFill>
                <a:latin typeface="Jura Bold"/>
                <a:ea typeface="Jura Bold"/>
                <a:cs typeface="Jura Bold"/>
                <a:sym typeface="Jura Bold"/>
              </a:rPr>
              <a:t>Потенциальные векторы развития: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210</Words>
  <Application>Microsoft Office PowerPoint</Application>
  <PresentationFormat>Произвольный</PresentationFormat>
  <Paragraphs>48</Paragraphs>
  <Slides>10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8" baseType="lpstr">
      <vt:lpstr>Calibri</vt:lpstr>
      <vt:lpstr>Jura</vt:lpstr>
      <vt:lpstr>Arial</vt:lpstr>
      <vt:lpstr>TT Interphases Bold</vt:lpstr>
      <vt:lpstr>Evolventa</vt:lpstr>
      <vt:lpstr>Jura Bold</vt:lpstr>
      <vt:lpstr>Evolventa Bold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LalaServiceCenter</dc:title>
  <cp:lastModifiedBy>DaMort ᅠ</cp:lastModifiedBy>
  <cp:revision>2</cp:revision>
  <dcterms:created xsi:type="dcterms:W3CDTF">2006-08-16T00:00:00Z</dcterms:created>
  <dcterms:modified xsi:type="dcterms:W3CDTF">2024-12-22T23:36:41Z</dcterms:modified>
  <dc:identifier>DAGaDCYBjgI</dc:identifier>
</cp:coreProperties>
</file>